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147482354" r:id="rId2"/>
    <p:sldId id="2147482355" r:id="rId3"/>
    <p:sldId id="261" r:id="rId4"/>
    <p:sldId id="2147482357" r:id="rId5"/>
    <p:sldId id="2147482360" r:id="rId6"/>
    <p:sldId id="2147482358" r:id="rId7"/>
    <p:sldId id="2147482361" r:id="rId8"/>
    <p:sldId id="2147482362" r:id="rId9"/>
    <p:sldId id="2147482363" r:id="rId10"/>
    <p:sldId id="2147482364" r:id="rId11"/>
    <p:sldId id="2147482365" r:id="rId12"/>
    <p:sldId id="2147482366" r:id="rId13"/>
    <p:sldId id="2147482367" r:id="rId14"/>
    <p:sldId id="2147482369" r:id="rId15"/>
    <p:sldId id="2147482368" r:id="rId16"/>
    <p:sldId id="2147482370" r:id="rId17"/>
    <p:sldId id="2147482372" r:id="rId18"/>
    <p:sldId id="2147482373" r:id="rId19"/>
    <p:sldId id="2147482374" r:id="rId20"/>
    <p:sldId id="2147482375" r:id="rId21"/>
    <p:sldId id="2147482376" r:id="rId22"/>
    <p:sldId id="2147482377" r:id="rId23"/>
    <p:sldId id="2147482378" r:id="rId24"/>
    <p:sldId id="2147482379" r:id="rId25"/>
    <p:sldId id="2147482380" r:id="rId26"/>
    <p:sldId id="2147482381" r:id="rId27"/>
    <p:sldId id="2147482382" r:id="rId28"/>
    <p:sldId id="2147482383" r:id="rId29"/>
    <p:sldId id="2147482384" r:id="rId30"/>
    <p:sldId id="2147482386" r:id="rId31"/>
    <p:sldId id="2147482387" r:id="rId32"/>
    <p:sldId id="2147482385" r:id="rId33"/>
    <p:sldId id="2147482388" r:id="rId34"/>
    <p:sldId id="2147482389" r:id="rId35"/>
    <p:sldId id="2147482390" r:id="rId36"/>
    <p:sldId id="214748235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7E79"/>
    <a:srgbClr val="0070C0"/>
    <a:srgbClr val="00B0F0"/>
    <a:srgbClr val="D9D9D9"/>
    <a:srgbClr val="00B050"/>
    <a:srgbClr val="ED7D31"/>
    <a:srgbClr val="A6A6A6"/>
    <a:srgbClr val="000000"/>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p:restoredTop sz="86871"/>
  </p:normalViewPr>
  <p:slideViewPr>
    <p:cSldViewPr snapToGrid="0">
      <p:cViewPr varScale="1">
        <p:scale>
          <a:sx n="106" d="100"/>
          <a:sy n="106" d="100"/>
        </p:scale>
        <p:origin x="1664" y="176"/>
      </p:cViewPr>
      <p:guideLst/>
    </p:cSldViewPr>
  </p:slideViewPr>
  <p:notesTextViewPr>
    <p:cViewPr>
      <p:scale>
        <a:sx n="110" d="100"/>
        <a:sy n="11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2/24/24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0Z1ZwY2K2-M?t=207"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a:t>
            </a:fld>
            <a:endParaRPr lang="en-US"/>
          </a:p>
        </p:txBody>
      </p:sp>
    </p:spTree>
    <p:extLst>
      <p:ext uri="{BB962C8B-B14F-4D97-AF65-F5344CB8AC3E}">
        <p14:creationId xmlns:p14="http://schemas.microsoft.com/office/powerpoint/2010/main" val="206932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3D352-031A-9EE8-F85E-E96016985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E2BDE-3B55-0C4A-8398-B40219B41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077A5-D400-AC74-D69D-292DADD970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a:t>
            </a:r>
            <a:r>
              <a:rPr lang="en-US" sz="1200" dirty="0">
                <a:hlinkClick r:id="rId3"/>
              </a:rPr>
              <a:t>https://youtu.be/0Z1ZwY2K2-M?t=207</a:t>
            </a:r>
            <a:endParaRPr lang="en-US" sz="1200" dirty="0"/>
          </a:p>
          <a:p>
            <a:endParaRPr lang="en-US" dirty="0"/>
          </a:p>
        </p:txBody>
      </p:sp>
      <p:sp>
        <p:nvSpPr>
          <p:cNvPr id="4" name="Slide Number Placeholder 3">
            <a:extLst>
              <a:ext uri="{FF2B5EF4-FFF2-40B4-BE49-F238E27FC236}">
                <a16:creationId xmlns:a16="http://schemas.microsoft.com/office/drawing/2014/main" id="{85478F6D-C648-3530-5A06-9B2D52715962}"/>
              </a:ext>
            </a:extLst>
          </p:cNvPr>
          <p:cNvSpPr>
            <a:spLocks noGrp="1"/>
          </p:cNvSpPr>
          <p:nvPr>
            <p:ph type="sldNum" sz="quarter" idx="5"/>
          </p:nvPr>
        </p:nvSpPr>
        <p:spPr/>
        <p:txBody>
          <a:bodyPr/>
          <a:lstStyle/>
          <a:p>
            <a:fld id="{49FA4733-BFEA-724D-9DC5-638028538485}" type="slidenum">
              <a:rPr lang="en-US" smtClean="0"/>
              <a:t>3</a:t>
            </a:fld>
            <a:endParaRPr lang="en-US"/>
          </a:p>
        </p:txBody>
      </p:sp>
    </p:spTree>
    <p:extLst>
      <p:ext uri="{BB962C8B-B14F-4D97-AF65-F5344CB8AC3E}">
        <p14:creationId xmlns:p14="http://schemas.microsoft.com/office/powerpoint/2010/main" val="51604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8</a:t>
            </a:fld>
            <a:endParaRPr lang="en-US"/>
          </a:p>
        </p:txBody>
      </p:sp>
    </p:spTree>
    <p:extLst>
      <p:ext uri="{BB962C8B-B14F-4D97-AF65-F5344CB8AC3E}">
        <p14:creationId xmlns:p14="http://schemas.microsoft.com/office/powerpoint/2010/main" val="3393162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11</a:t>
            </a:fld>
            <a:endParaRPr lang="en-US"/>
          </a:p>
        </p:txBody>
      </p:sp>
    </p:spTree>
    <p:extLst>
      <p:ext uri="{BB962C8B-B14F-4D97-AF65-F5344CB8AC3E}">
        <p14:creationId xmlns:p14="http://schemas.microsoft.com/office/powerpoint/2010/main" val="150563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19</a:t>
            </a:fld>
            <a:endParaRPr lang="en-US"/>
          </a:p>
        </p:txBody>
      </p:sp>
    </p:spTree>
    <p:extLst>
      <p:ext uri="{BB962C8B-B14F-4D97-AF65-F5344CB8AC3E}">
        <p14:creationId xmlns:p14="http://schemas.microsoft.com/office/powerpoint/2010/main" val="126678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21</a:t>
            </a:fld>
            <a:endParaRPr lang="en-US"/>
          </a:p>
        </p:txBody>
      </p:sp>
    </p:spTree>
    <p:extLst>
      <p:ext uri="{BB962C8B-B14F-4D97-AF65-F5344CB8AC3E}">
        <p14:creationId xmlns:p14="http://schemas.microsoft.com/office/powerpoint/2010/main" val="2294263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24</a:t>
            </a:fld>
            <a:endParaRPr lang="en-US"/>
          </a:p>
        </p:txBody>
      </p:sp>
    </p:spTree>
    <p:extLst>
      <p:ext uri="{BB962C8B-B14F-4D97-AF65-F5344CB8AC3E}">
        <p14:creationId xmlns:p14="http://schemas.microsoft.com/office/powerpoint/2010/main" val="2880289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2/24/24</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2/24/24</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2/24/24</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2/24/24</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2/24/24</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2/24/24</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2/24/24</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2/24/24</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2/24/24</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2/24/24</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2/24/24</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2/24/24</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ommons.wikimedia.org/wiki/File:Face-surprise.svg"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openai.com/blog/introducing-superalignmen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mailto:youtube.com/@asimmunawar" TargetMode="External"/><Relationship Id="rId7" Type="http://schemas.openxmlformats.org/officeDocument/2006/relationships/hyperlink" Target="https://asimmunawar.github.io/" TargetMode="External"/><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hyperlink" Target="https://www.threads.net/@asimunawar" TargetMode="External"/><Relationship Id="rId11" Type="http://schemas.openxmlformats.org/officeDocument/2006/relationships/image" Target="../media/image39.png"/><Relationship Id="rId5"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10" Type="http://schemas.openxmlformats.org/officeDocument/2006/relationships/image" Target="../media/image38.png"/><Relationship Id="rId4"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mconsultingprep.com/what-is-deductive-reasoning"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4CB1-369D-9574-5E41-65598C3FEDCE}"/>
              </a:ext>
            </a:extLst>
          </p:cNvPr>
          <p:cNvSpPr>
            <a:spLocks noGrp="1"/>
          </p:cNvSpPr>
          <p:nvPr>
            <p:ph type="ctrTitle"/>
          </p:nvPr>
        </p:nvSpPr>
        <p:spPr>
          <a:xfrm>
            <a:off x="6789681" y="346847"/>
            <a:ext cx="4992414" cy="1655762"/>
          </a:xfrm>
        </p:spPr>
        <p:txBody>
          <a:bodyPr>
            <a:noAutofit/>
          </a:bodyPr>
          <a:lstStyle/>
          <a:p>
            <a:r>
              <a:rPr lang="en-US" sz="3600" b="0" dirty="0">
                <a:solidFill>
                  <a:schemeClr val="accent5">
                    <a:lumMod val="50000"/>
                  </a:schemeClr>
                </a:solidFill>
                <a:latin typeface="Arial Black" panose="020B0604020202020204" pitchFamily="34" charset="0"/>
                <a:cs typeface="Arial Black" panose="020B0604020202020204" pitchFamily="34" charset="0"/>
              </a:rPr>
              <a:t>A Survey of Reasoning with Foundation Models</a:t>
            </a:r>
          </a:p>
        </p:txBody>
      </p:sp>
      <p:sp>
        <p:nvSpPr>
          <p:cNvPr id="3" name="Subtitle 2">
            <a:extLst>
              <a:ext uri="{FF2B5EF4-FFF2-40B4-BE49-F238E27FC236}">
                <a16:creationId xmlns:a16="http://schemas.microsoft.com/office/drawing/2014/main" id="{7B62D208-B501-BFEF-4E1B-B4CDFD57CD1B}"/>
              </a:ext>
            </a:extLst>
          </p:cNvPr>
          <p:cNvSpPr>
            <a:spLocks noGrp="1"/>
          </p:cNvSpPr>
          <p:nvPr>
            <p:ph type="subTitle" idx="1"/>
          </p:nvPr>
        </p:nvSpPr>
        <p:spPr>
          <a:xfrm>
            <a:off x="6789681" y="1960570"/>
            <a:ext cx="4992414" cy="614469"/>
          </a:xfrm>
        </p:spPr>
        <p:txBody>
          <a:bodyPr>
            <a:normAutofit/>
          </a:bodyPr>
          <a:lstStyle/>
          <a:p>
            <a:r>
              <a:rPr lang="en-US" sz="2800" dirty="0">
                <a:solidFill>
                  <a:schemeClr val="accent2">
                    <a:lumMod val="75000"/>
                  </a:schemeClr>
                </a:solidFill>
              </a:rPr>
              <a:t>Asim Munawar</a:t>
            </a:r>
          </a:p>
        </p:txBody>
      </p:sp>
      <p:pic>
        <p:nvPicPr>
          <p:cNvPr id="5" name="Picture 4" descr="A screenshot of a document&#10;&#10;Description automatically generated">
            <a:extLst>
              <a:ext uri="{FF2B5EF4-FFF2-40B4-BE49-F238E27FC236}">
                <a16:creationId xmlns:a16="http://schemas.microsoft.com/office/drawing/2014/main" id="{105DB9ED-2D47-3FCD-FD79-F04C34B11EE7}"/>
              </a:ext>
            </a:extLst>
          </p:cNvPr>
          <p:cNvPicPr>
            <a:picLocks noChangeAspect="1"/>
          </p:cNvPicPr>
          <p:nvPr/>
        </p:nvPicPr>
        <p:blipFill>
          <a:blip r:embed="rId3"/>
          <a:stretch>
            <a:fillRect/>
          </a:stretch>
        </p:blipFill>
        <p:spPr>
          <a:xfrm>
            <a:off x="276950" y="276006"/>
            <a:ext cx="6172384" cy="6490138"/>
          </a:xfrm>
          <a:prstGeom prst="rect">
            <a:avLst/>
          </a:prstGeom>
          <a:ln>
            <a:solidFill>
              <a:schemeClr val="bg1">
                <a:lumMod val="85000"/>
              </a:schemeClr>
            </a:solidFill>
          </a:ln>
        </p:spPr>
      </p:pic>
      <p:sp>
        <p:nvSpPr>
          <p:cNvPr id="4" name="TextBox 3">
            <a:extLst>
              <a:ext uri="{FF2B5EF4-FFF2-40B4-BE49-F238E27FC236}">
                <a16:creationId xmlns:a16="http://schemas.microsoft.com/office/drawing/2014/main" id="{24417E85-F1B9-DD2D-7E97-0EAB94DF5081}"/>
              </a:ext>
            </a:extLst>
          </p:cNvPr>
          <p:cNvSpPr txBox="1"/>
          <p:nvPr/>
        </p:nvSpPr>
        <p:spPr>
          <a:xfrm>
            <a:off x="6096000" y="4581253"/>
            <a:ext cx="1869948" cy="830997"/>
          </a:xfrm>
          <a:prstGeom prst="rect">
            <a:avLst/>
          </a:prstGeom>
          <a:noFill/>
        </p:spPr>
        <p:txBody>
          <a:bodyPr wrap="square">
            <a:spAutoFit/>
          </a:bodyPr>
          <a:lstStyle/>
          <a:p>
            <a:pPr algn="ctr"/>
            <a:r>
              <a:rPr lang="en-US" sz="2400" dirty="0">
                <a:solidFill>
                  <a:srgbClr val="FF0000"/>
                </a:solidFill>
                <a:effectLst/>
                <a:latin typeface="CMR10"/>
              </a:rPr>
              <a:t>Survey of 650+ papers</a:t>
            </a:r>
            <a:endParaRPr lang="en-US" sz="2400" dirty="0">
              <a:solidFill>
                <a:srgbClr val="FF0000"/>
              </a:solidFill>
            </a:endParaRPr>
          </a:p>
        </p:txBody>
      </p:sp>
      <p:pic>
        <p:nvPicPr>
          <p:cNvPr id="6" name="Picture 5" descr="A yellow face with black eyes&#10;&#10;Description automatically generated">
            <a:extLst>
              <a:ext uri="{FF2B5EF4-FFF2-40B4-BE49-F238E27FC236}">
                <a16:creationId xmlns:a16="http://schemas.microsoft.com/office/drawing/2014/main" id="{5F379D3D-2787-1E7C-3D6B-96B40A64570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65827" y="2575039"/>
            <a:ext cx="2278381" cy="2278381"/>
          </a:xfrm>
          <a:prstGeom prst="rect">
            <a:avLst/>
          </a:prstGeom>
        </p:spPr>
      </p:pic>
    </p:spTree>
    <p:extLst>
      <p:ext uri="{BB962C8B-B14F-4D97-AF65-F5344CB8AC3E}">
        <p14:creationId xmlns:p14="http://schemas.microsoft.com/office/powerpoint/2010/main" val="57659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72ED-9F0D-3FD1-1832-4509574627B3}"/>
              </a:ext>
            </a:extLst>
          </p:cNvPr>
          <p:cNvSpPr>
            <a:spLocks noGrp="1"/>
          </p:cNvSpPr>
          <p:nvPr>
            <p:ph type="title"/>
          </p:nvPr>
        </p:nvSpPr>
        <p:spPr/>
        <p:txBody>
          <a:bodyPr/>
          <a:lstStyle/>
          <a:p>
            <a:r>
              <a:rPr lang="en-US" dirty="0"/>
              <a:t>Examples of Foundation Models</a:t>
            </a:r>
          </a:p>
        </p:txBody>
      </p:sp>
      <p:pic>
        <p:nvPicPr>
          <p:cNvPr id="5" name="Picture 4" descr="A diagram of a foundation model&#10;&#10;Description automatically generated">
            <a:extLst>
              <a:ext uri="{FF2B5EF4-FFF2-40B4-BE49-F238E27FC236}">
                <a16:creationId xmlns:a16="http://schemas.microsoft.com/office/drawing/2014/main" id="{905074ED-B136-8C1E-9D78-A8D0C11D6878}"/>
              </a:ext>
            </a:extLst>
          </p:cNvPr>
          <p:cNvPicPr>
            <a:picLocks noChangeAspect="1"/>
          </p:cNvPicPr>
          <p:nvPr/>
        </p:nvPicPr>
        <p:blipFill>
          <a:blip r:embed="rId2"/>
          <a:stretch>
            <a:fillRect/>
          </a:stretch>
        </p:blipFill>
        <p:spPr>
          <a:xfrm>
            <a:off x="838200" y="1225118"/>
            <a:ext cx="8749219" cy="3884092"/>
          </a:xfrm>
          <a:prstGeom prst="rect">
            <a:avLst/>
          </a:prstGeom>
        </p:spPr>
      </p:pic>
    </p:spTree>
    <p:extLst>
      <p:ext uri="{BB962C8B-B14F-4D97-AF65-F5344CB8AC3E}">
        <p14:creationId xmlns:p14="http://schemas.microsoft.com/office/powerpoint/2010/main" val="3917182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4BF8-22E9-5BE3-DB86-7C7C143CF89E}"/>
              </a:ext>
            </a:extLst>
          </p:cNvPr>
          <p:cNvSpPr>
            <a:spLocks noGrp="1"/>
          </p:cNvSpPr>
          <p:nvPr>
            <p:ph type="title"/>
          </p:nvPr>
        </p:nvSpPr>
        <p:spPr>
          <a:xfrm>
            <a:off x="6975548" y="456565"/>
            <a:ext cx="3996690" cy="4218305"/>
          </a:xfrm>
        </p:spPr>
        <p:txBody>
          <a:bodyPr>
            <a:normAutofit fontScale="90000"/>
          </a:bodyPr>
          <a:lstStyle/>
          <a:p>
            <a:r>
              <a:rPr lang="en-US" dirty="0"/>
              <a:t>Taxonomy of Reasoning Tasks with Foundation Models</a:t>
            </a:r>
            <a:br>
              <a:rPr lang="en-US" dirty="0"/>
            </a:br>
            <a:br>
              <a:rPr lang="en-US" dirty="0"/>
            </a:br>
            <a:r>
              <a:rPr lang="en-US" sz="3100" b="0" dirty="0"/>
              <a:t>Only the representative</a:t>
            </a:r>
            <a:r>
              <a:rPr lang="en-US" sz="3100" b="0" dirty="0">
                <a:effectLst/>
              </a:rPr>
              <a:t> approaches for each type of task are listed</a:t>
            </a:r>
            <a:br>
              <a:rPr lang="en-US" dirty="0"/>
            </a:br>
            <a:endParaRPr lang="en-US" dirty="0"/>
          </a:p>
        </p:txBody>
      </p:sp>
      <p:pic>
        <p:nvPicPr>
          <p:cNvPr id="6" name="Picture 5">
            <a:extLst>
              <a:ext uri="{FF2B5EF4-FFF2-40B4-BE49-F238E27FC236}">
                <a16:creationId xmlns:a16="http://schemas.microsoft.com/office/drawing/2014/main" id="{FD558DAB-BFA4-0993-197D-D54F220ABA44}"/>
              </a:ext>
            </a:extLst>
          </p:cNvPr>
          <p:cNvPicPr>
            <a:picLocks noChangeAspect="1"/>
          </p:cNvPicPr>
          <p:nvPr/>
        </p:nvPicPr>
        <p:blipFill>
          <a:blip r:embed="rId3"/>
          <a:stretch>
            <a:fillRect/>
          </a:stretch>
        </p:blipFill>
        <p:spPr>
          <a:xfrm>
            <a:off x="331095" y="145020"/>
            <a:ext cx="6386364" cy="6712979"/>
          </a:xfrm>
          <a:prstGeom prst="rect">
            <a:avLst/>
          </a:prstGeom>
        </p:spPr>
      </p:pic>
    </p:spTree>
    <p:extLst>
      <p:ext uri="{BB962C8B-B14F-4D97-AF65-F5344CB8AC3E}">
        <p14:creationId xmlns:p14="http://schemas.microsoft.com/office/powerpoint/2010/main" val="4898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CCAA-66F2-A807-8D2A-385EF3F4D73A}"/>
              </a:ext>
            </a:extLst>
          </p:cNvPr>
          <p:cNvSpPr>
            <a:spLocks noGrp="1"/>
          </p:cNvSpPr>
          <p:nvPr>
            <p:ph type="title"/>
          </p:nvPr>
        </p:nvSpPr>
        <p:spPr/>
        <p:txBody>
          <a:bodyPr/>
          <a:lstStyle/>
          <a:p>
            <a:r>
              <a:rPr lang="en-US" dirty="0"/>
              <a:t>Common Sense Reasoning with FMs</a:t>
            </a:r>
          </a:p>
        </p:txBody>
      </p:sp>
      <p:sp>
        <p:nvSpPr>
          <p:cNvPr id="3" name="Content Placeholder 2">
            <a:extLst>
              <a:ext uri="{FF2B5EF4-FFF2-40B4-BE49-F238E27FC236}">
                <a16:creationId xmlns:a16="http://schemas.microsoft.com/office/drawing/2014/main" id="{C7A6385F-B651-C27B-EA55-B3F1B0A18500}"/>
              </a:ext>
            </a:extLst>
          </p:cNvPr>
          <p:cNvSpPr>
            <a:spLocks noGrp="1"/>
          </p:cNvSpPr>
          <p:nvPr>
            <p:ph idx="1"/>
          </p:nvPr>
        </p:nvSpPr>
        <p:spPr>
          <a:xfrm>
            <a:off x="1906686" y="3592852"/>
            <a:ext cx="2579129" cy="1189357"/>
          </a:xfrm>
        </p:spPr>
        <p:txBody>
          <a:bodyPr>
            <a:normAutofit/>
          </a:bodyPr>
          <a:lstStyle/>
          <a:p>
            <a:pPr marL="0" indent="0">
              <a:buNone/>
            </a:pPr>
            <a:r>
              <a:rPr lang="en-US" sz="1400" dirty="0">
                <a:effectLst/>
                <a:latin typeface="CMR10"/>
              </a:rPr>
              <a:t>By understanding everyday </a:t>
            </a:r>
            <a:r>
              <a:rPr lang="en-US" sz="1400" dirty="0">
                <a:solidFill>
                  <a:schemeClr val="accent1"/>
                </a:solidFill>
                <a:effectLst/>
                <a:latin typeface="CMR10"/>
              </a:rPr>
              <a:t>knowledge</a:t>
            </a:r>
            <a:r>
              <a:rPr lang="en-US" sz="1400" dirty="0">
                <a:effectLst/>
                <a:latin typeface="CMR10"/>
              </a:rPr>
              <a:t>, foundation models can reason about implicit knowledge from questions and deduce answers.</a:t>
            </a:r>
          </a:p>
        </p:txBody>
      </p:sp>
      <p:pic>
        <p:nvPicPr>
          <p:cNvPr id="6" name="Picture 5" descr="A diagram of physical knowledge&#10;&#10;Description automatically generated">
            <a:extLst>
              <a:ext uri="{FF2B5EF4-FFF2-40B4-BE49-F238E27FC236}">
                <a16:creationId xmlns:a16="http://schemas.microsoft.com/office/drawing/2014/main" id="{BB3A89C8-38BA-E0EB-A2F6-23EF882231CC}"/>
              </a:ext>
            </a:extLst>
          </p:cNvPr>
          <p:cNvPicPr>
            <a:picLocks noChangeAspect="1"/>
          </p:cNvPicPr>
          <p:nvPr/>
        </p:nvPicPr>
        <p:blipFill>
          <a:blip r:embed="rId2"/>
          <a:stretch>
            <a:fillRect/>
          </a:stretch>
        </p:blipFill>
        <p:spPr>
          <a:xfrm>
            <a:off x="1658005" y="1227375"/>
            <a:ext cx="8442434" cy="2237668"/>
          </a:xfrm>
          <a:prstGeom prst="rect">
            <a:avLst/>
          </a:prstGeom>
        </p:spPr>
      </p:pic>
      <p:sp>
        <p:nvSpPr>
          <p:cNvPr id="5" name="TextBox 4">
            <a:extLst>
              <a:ext uri="{FF2B5EF4-FFF2-40B4-BE49-F238E27FC236}">
                <a16:creationId xmlns:a16="http://schemas.microsoft.com/office/drawing/2014/main" id="{6518A871-346A-D891-23C2-D5263A8D0C4E}"/>
              </a:ext>
            </a:extLst>
          </p:cNvPr>
          <p:cNvSpPr txBox="1"/>
          <p:nvPr/>
        </p:nvSpPr>
        <p:spPr>
          <a:xfrm>
            <a:off x="2271162" y="5573135"/>
            <a:ext cx="4132558" cy="738664"/>
          </a:xfrm>
          <a:prstGeom prst="rect">
            <a:avLst/>
          </a:prstGeom>
          <a:noFill/>
        </p:spPr>
        <p:txBody>
          <a:bodyPr wrap="square">
            <a:spAutoFit/>
          </a:bodyPr>
          <a:lstStyle/>
          <a:p>
            <a:r>
              <a:rPr lang="en-US" sz="1400" dirty="0">
                <a:effectLst/>
                <a:latin typeface="CMR10"/>
              </a:rPr>
              <a:t>Berglund L et al. (2023) The reversal curse: </a:t>
            </a:r>
            <a:r>
              <a:rPr lang="en-US" sz="1400" dirty="0" err="1">
                <a:effectLst/>
                <a:latin typeface="CMR10"/>
              </a:rPr>
              <a:t>Llms</a:t>
            </a:r>
            <a:r>
              <a:rPr lang="en-US" sz="1400" dirty="0">
                <a:effectLst/>
                <a:latin typeface="CMR10"/>
              </a:rPr>
              <a:t> trained on” a is b” fail to learn” b is a”. </a:t>
            </a:r>
            <a:r>
              <a:rPr lang="en-US" sz="1400" dirty="0" err="1">
                <a:effectLst/>
                <a:latin typeface="CMR10"/>
              </a:rPr>
              <a:t>arXiv</a:t>
            </a:r>
            <a:r>
              <a:rPr lang="en-US" sz="1400" dirty="0">
                <a:effectLst/>
                <a:latin typeface="CMR10"/>
              </a:rPr>
              <a:t> preprint arXiv:230912288 </a:t>
            </a:r>
            <a:endParaRPr lang="en-US" sz="1400" dirty="0"/>
          </a:p>
        </p:txBody>
      </p:sp>
      <p:sp>
        <p:nvSpPr>
          <p:cNvPr id="9" name="TextBox 8">
            <a:extLst>
              <a:ext uri="{FF2B5EF4-FFF2-40B4-BE49-F238E27FC236}">
                <a16:creationId xmlns:a16="http://schemas.microsoft.com/office/drawing/2014/main" id="{E7CD9BDD-2372-69B5-9E99-5638E93DFD7F}"/>
              </a:ext>
            </a:extLst>
          </p:cNvPr>
          <p:cNvSpPr txBox="1"/>
          <p:nvPr/>
        </p:nvSpPr>
        <p:spPr>
          <a:xfrm>
            <a:off x="1086881" y="5757801"/>
            <a:ext cx="1112420" cy="369332"/>
          </a:xfrm>
          <a:prstGeom prst="rect">
            <a:avLst/>
          </a:prstGeom>
          <a:noFill/>
        </p:spPr>
        <p:txBody>
          <a:bodyPr wrap="none" rtlCol="0">
            <a:spAutoFit/>
          </a:bodyPr>
          <a:lstStyle/>
          <a:p>
            <a:r>
              <a:rPr lang="en-US" b="1" dirty="0"/>
              <a:t>Example: </a:t>
            </a:r>
          </a:p>
        </p:txBody>
      </p:sp>
      <p:pic>
        <p:nvPicPr>
          <p:cNvPr id="11" name="Picture 10" descr="A screenshot of a phone&#10;&#10;Description automatically generated">
            <a:extLst>
              <a:ext uri="{FF2B5EF4-FFF2-40B4-BE49-F238E27FC236}">
                <a16:creationId xmlns:a16="http://schemas.microsoft.com/office/drawing/2014/main" id="{19DD6230-E5D4-CAD8-0280-CC2F8DE02FDB}"/>
              </a:ext>
            </a:extLst>
          </p:cNvPr>
          <p:cNvPicPr>
            <a:picLocks noChangeAspect="1"/>
          </p:cNvPicPr>
          <p:nvPr/>
        </p:nvPicPr>
        <p:blipFill>
          <a:blip r:embed="rId3"/>
          <a:stretch>
            <a:fillRect/>
          </a:stretch>
        </p:blipFill>
        <p:spPr>
          <a:xfrm>
            <a:off x="6495394" y="5222566"/>
            <a:ext cx="5409555" cy="1200329"/>
          </a:xfrm>
          <a:prstGeom prst="rect">
            <a:avLst/>
          </a:prstGeom>
        </p:spPr>
      </p:pic>
      <p:sp>
        <p:nvSpPr>
          <p:cNvPr id="12" name="Rectangle 11">
            <a:extLst>
              <a:ext uri="{FF2B5EF4-FFF2-40B4-BE49-F238E27FC236}">
                <a16:creationId xmlns:a16="http://schemas.microsoft.com/office/drawing/2014/main" id="{DE28B658-2EDA-D305-8AEA-2B1EE5C92BAD}"/>
              </a:ext>
            </a:extLst>
          </p:cNvPr>
          <p:cNvSpPr/>
          <p:nvPr/>
        </p:nvSpPr>
        <p:spPr>
          <a:xfrm>
            <a:off x="4708634" y="1225118"/>
            <a:ext cx="5791200" cy="2367734"/>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156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C5A46-9FFF-0E22-0E33-A5EDD13EF7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A1F916-7881-EC34-5265-4CF7F5E23BD5}"/>
              </a:ext>
            </a:extLst>
          </p:cNvPr>
          <p:cNvSpPr>
            <a:spLocks noGrp="1"/>
          </p:cNvSpPr>
          <p:nvPr>
            <p:ph type="title"/>
          </p:nvPr>
        </p:nvSpPr>
        <p:spPr/>
        <p:txBody>
          <a:bodyPr/>
          <a:lstStyle/>
          <a:p>
            <a:r>
              <a:rPr lang="en-US" dirty="0"/>
              <a:t>Common Sense Reasoning with FMs</a:t>
            </a:r>
          </a:p>
        </p:txBody>
      </p:sp>
      <p:pic>
        <p:nvPicPr>
          <p:cNvPr id="6" name="Picture 5" descr="A diagram of physical knowledge&#10;&#10;Description automatically generated">
            <a:extLst>
              <a:ext uri="{FF2B5EF4-FFF2-40B4-BE49-F238E27FC236}">
                <a16:creationId xmlns:a16="http://schemas.microsoft.com/office/drawing/2014/main" id="{0BAE66CC-1039-29D6-EEAB-B8D34DAFE196}"/>
              </a:ext>
            </a:extLst>
          </p:cNvPr>
          <p:cNvPicPr>
            <a:picLocks noChangeAspect="1"/>
          </p:cNvPicPr>
          <p:nvPr/>
        </p:nvPicPr>
        <p:blipFill>
          <a:blip r:embed="rId2"/>
          <a:stretch>
            <a:fillRect/>
          </a:stretch>
        </p:blipFill>
        <p:spPr>
          <a:xfrm>
            <a:off x="1658005" y="1227375"/>
            <a:ext cx="8442434" cy="2237668"/>
          </a:xfrm>
          <a:prstGeom prst="rect">
            <a:avLst/>
          </a:prstGeom>
        </p:spPr>
      </p:pic>
      <p:sp>
        <p:nvSpPr>
          <p:cNvPr id="7" name="Content Placeholder 2">
            <a:extLst>
              <a:ext uri="{FF2B5EF4-FFF2-40B4-BE49-F238E27FC236}">
                <a16:creationId xmlns:a16="http://schemas.microsoft.com/office/drawing/2014/main" id="{882A39FC-35FD-DF83-17E2-8444FD0A8F67}"/>
              </a:ext>
            </a:extLst>
          </p:cNvPr>
          <p:cNvSpPr txBox="1">
            <a:spLocks/>
          </p:cNvSpPr>
          <p:nvPr/>
        </p:nvSpPr>
        <p:spPr>
          <a:xfrm>
            <a:off x="4736070" y="3592852"/>
            <a:ext cx="2579129" cy="118935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MR10"/>
              </a:rPr>
              <a:t>Foundation models infer a wide range of </a:t>
            </a:r>
            <a:r>
              <a:rPr lang="en-US" sz="1400" dirty="0">
                <a:solidFill>
                  <a:schemeClr val="accent1"/>
                </a:solidFill>
                <a:latin typeface="CMR10"/>
              </a:rPr>
              <a:t>physical properties </a:t>
            </a:r>
            <a:r>
              <a:rPr lang="en-US" sz="1400" dirty="0">
                <a:latin typeface="CMR10"/>
              </a:rPr>
              <a:t>from general physical knowledge. </a:t>
            </a:r>
          </a:p>
        </p:txBody>
      </p:sp>
      <p:sp>
        <p:nvSpPr>
          <p:cNvPr id="12" name="Rectangle 11">
            <a:extLst>
              <a:ext uri="{FF2B5EF4-FFF2-40B4-BE49-F238E27FC236}">
                <a16:creationId xmlns:a16="http://schemas.microsoft.com/office/drawing/2014/main" id="{6776BB92-F91E-C5AD-67E1-60FE70167E4D}"/>
              </a:ext>
            </a:extLst>
          </p:cNvPr>
          <p:cNvSpPr/>
          <p:nvPr/>
        </p:nvSpPr>
        <p:spPr>
          <a:xfrm>
            <a:off x="7577958" y="1377518"/>
            <a:ext cx="3074275" cy="2367734"/>
          </a:xfrm>
          <a:prstGeom prst="rect">
            <a:avLst/>
          </a:prstGeom>
          <a:solidFill>
            <a:srgbClr val="FFFFFF">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E3A604-A00F-AD79-C39A-B04B939D1A60}"/>
              </a:ext>
            </a:extLst>
          </p:cNvPr>
          <p:cNvSpPr/>
          <p:nvPr/>
        </p:nvSpPr>
        <p:spPr>
          <a:xfrm>
            <a:off x="1658004" y="1123725"/>
            <a:ext cx="3046535" cy="2367734"/>
          </a:xfrm>
          <a:prstGeom prst="rect">
            <a:avLst/>
          </a:prstGeom>
          <a:solidFill>
            <a:srgbClr val="FFFFFF">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6238A06-995F-C18F-6C33-0536405076C3}"/>
              </a:ext>
            </a:extLst>
          </p:cNvPr>
          <p:cNvSpPr txBox="1"/>
          <p:nvPr/>
        </p:nvSpPr>
        <p:spPr>
          <a:xfrm>
            <a:off x="924909" y="4507240"/>
            <a:ext cx="5948856" cy="2246769"/>
          </a:xfrm>
          <a:prstGeom prst="rect">
            <a:avLst/>
          </a:prstGeom>
          <a:noFill/>
        </p:spPr>
        <p:txBody>
          <a:bodyPr wrap="square">
            <a:spAutoFit/>
          </a:bodyPr>
          <a:lstStyle/>
          <a:p>
            <a:r>
              <a:rPr lang="en-US" sz="1400" dirty="0">
                <a:solidFill>
                  <a:schemeClr val="accent1"/>
                </a:solidFill>
                <a:effectLst/>
                <a:latin typeface="CMR10"/>
              </a:rPr>
              <a:t>Explaining Solutions to Physical </a:t>
            </a:r>
            <a:r>
              <a:rPr lang="en-US" sz="1400" dirty="0" err="1">
                <a:solidFill>
                  <a:schemeClr val="accent1"/>
                </a:solidFill>
                <a:effectLst/>
                <a:latin typeface="CMR10"/>
              </a:rPr>
              <a:t>ReasonIng</a:t>
            </a:r>
            <a:r>
              <a:rPr lang="en-US" sz="1400" dirty="0">
                <a:solidFill>
                  <a:schemeClr val="accent1"/>
                </a:solidFill>
                <a:effectLst/>
                <a:latin typeface="CMR10"/>
              </a:rPr>
              <a:t> Tasks (ESPRIT) framework (Rajani et al., 2020) combines commonsense physical reasoning with interpretability via natural language explanations. It operates in two stages:</a:t>
            </a:r>
          </a:p>
          <a:p>
            <a:pPr marL="342900" indent="-342900">
              <a:buFont typeface="+mj-lt"/>
              <a:buAutoNum type="arabicPeriod"/>
            </a:pPr>
            <a:r>
              <a:rPr lang="en-US" sz="1400" dirty="0">
                <a:solidFill>
                  <a:schemeClr val="accent1"/>
                </a:solidFill>
                <a:latin typeface="CMR10"/>
              </a:rPr>
              <a:t>P</a:t>
            </a:r>
            <a:r>
              <a:rPr lang="en-US" sz="1400" dirty="0">
                <a:solidFill>
                  <a:schemeClr val="accent1"/>
                </a:solidFill>
                <a:effectLst/>
                <a:latin typeface="CMR10"/>
              </a:rPr>
              <a:t>inpointing key physical events in tasks</a:t>
            </a:r>
            <a:endParaRPr lang="en-US" sz="1400" dirty="0">
              <a:solidFill>
                <a:schemeClr val="accent1"/>
              </a:solidFill>
              <a:latin typeface="CMR10"/>
            </a:endParaRPr>
          </a:p>
          <a:p>
            <a:pPr marL="342900" indent="-342900">
              <a:buFont typeface="+mj-lt"/>
              <a:buAutoNum type="arabicPeriod"/>
            </a:pPr>
            <a:r>
              <a:rPr lang="en-US" sz="1400" dirty="0">
                <a:solidFill>
                  <a:schemeClr val="accent1"/>
                </a:solidFill>
                <a:latin typeface="CMR10"/>
              </a:rPr>
              <a:t>C</a:t>
            </a:r>
            <a:r>
              <a:rPr lang="en-US" sz="1400" dirty="0">
                <a:solidFill>
                  <a:schemeClr val="accent1"/>
                </a:solidFill>
                <a:effectLst/>
                <a:latin typeface="CMR10"/>
              </a:rPr>
              <a:t>rafting natural language descriptions for both the initial scene and these crucial events</a:t>
            </a:r>
            <a:r>
              <a:rPr lang="en-US" sz="1400" dirty="0">
                <a:solidFill>
                  <a:schemeClr val="accent1"/>
                </a:solidFill>
                <a:latin typeface="CMR10"/>
              </a:rPr>
              <a:t> (data </a:t>
            </a:r>
            <a:r>
              <a:rPr lang="en-US" sz="1400" dirty="0">
                <a:solidFill>
                  <a:schemeClr val="accent1"/>
                </a:solidFill>
                <a:latin typeface="CMR10"/>
                <a:sym typeface="Wingdings" pitchFamily="2" charset="2"/>
              </a:rPr>
              <a:t> text)</a:t>
            </a:r>
            <a:endParaRPr lang="en-US" sz="1400" dirty="0">
              <a:solidFill>
                <a:schemeClr val="accent1"/>
              </a:solidFill>
              <a:effectLst/>
              <a:latin typeface="CMR10"/>
            </a:endParaRPr>
          </a:p>
          <a:p>
            <a:r>
              <a:rPr lang="en-US" sz="1400" dirty="0">
                <a:solidFill>
                  <a:schemeClr val="accent1"/>
                </a:solidFill>
                <a:effectLst/>
                <a:latin typeface="CMR10"/>
              </a:rPr>
              <a:t>The framework aims to provide a unified approach to reasoning about commonsense physical concepts, such as gravity, friction, and collision, while also offering qualitative explanations using natural language. PACS (Physical Audiovisual </a:t>
            </a:r>
            <a:r>
              <a:rPr lang="en-US" sz="1400" dirty="0" err="1">
                <a:solidFill>
                  <a:schemeClr val="accent1"/>
                </a:solidFill>
                <a:effectLst/>
                <a:latin typeface="CMR10"/>
              </a:rPr>
              <a:t>CommonSense</a:t>
            </a:r>
            <a:r>
              <a:rPr lang="en-US" sz="1400" dirty="0">
                <a:solidFill>
                  <a:schemeClr val="accent1"/>
                </a:solidFill>
                <a:effectLst/>
                <a:latin typeface="CMR10"/>
              </a:rPr>
              <a:t>) </a:t>
            </a:r>
            <a:endParaRPr lang="en-US" sz="1400" dirty="0">
              <a:solidFill>
                <a:schemeClr val="accent1"/>
              </a:solidFill>
            </a:endParaRPr>
          </a:p>
        </p:txBody>
      </p:sp>
      <p:pic>
        <p:nvPicPr>
          <p:cNvPr id="17" name="Picture 16" descr="A diagram of a table&#10;&#10;Description automatically generated">
            <a:extLst>
              <a:ext uri="{FF2B5EF4-FFF2-40B4-BE49-F238E27FC236}">
                <a16:creationId xmlns:a16="http://schemas.microsoft.com/office/drawing/2014/main" id="{4321C9D8-1294-D88C-8E07-17F5EAFC1B66}"/>
              </a:ext>
            </a:extLst>
          </p:cNvPr>
          <p:cNvPicPr>
            <a:picLocks noChangeAspect="1"/>
          </p:cNvPicPr>
          <p:nvPr/>
        </p:nvPicPr>
        <p:blipFill>
          <a:blip r:embed="rId3"/>
          <a:stretch>
            <a:fillRect/>
          </a:stretch>
        </p:blipFill>
        <p:spPr>
          <a:xfrm>
            <a:off x="7136524" y="4415638"/>
            <a:ext cx="4851585" cy="2480027"/>
          </a:xfrm>
          <a:prstGeom prst="rect">
            <a:avLst/>
          </a:prstGeom>
        </p:spPr>
      </p:pic>
    </p:spTree>
    <p:extLst>
      <p:ext uri="{BB962C8B-B14F-4D97-AF65-F5344CB8AC3E}">
        <p14:creationId xmlns:p14="http://schemas.microsoft.com/office/powerpoint/2010/main" val="3891847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BDC3D-A76E-8C3E-D6A9-8EC31734AB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16910-6F75-C039-38B2-19D32811811A}"/>
              </a:ext>
            </a:extLst>
          </p:cNvPr>
          <p:cNvSpPr>
            <a:spLocks noGrp="1"/>
          </p:cNvSpPr>
          <p:nvPr>
            <p:ph type="title"/>
          </p:nvPr>
        </p:nvSpPr>
        <p:spPr/>
        <p:txBody>
          <a:bodyPr/>
          <a:lstStyle/>
          <a:p>
            <a:r>
              <a:rPr lang="en-US" dirty="0"/>
              <a:t>Common Sense Reasoning with FMs</a:t>
            </a:r>
          </a:p>
        </p:txBody>
      </p:sp>
      <p:pic>
        <p:nvPicPr>
          <p:cNvPr id="6" name="Picture 5" descr="A diagram of physical knowledge&#10;&#10;Description automatically generated">
            <a:extLst>
              <a:ext uri="{FF2B5EF4-FFF2-40B4-BE49-F238E27FC236}">
                <a16:creationId xmlns:a16="http://schemas.microsoft.com/office/drawing/2014/main" id="{90FC2052-4DCC-FC94-B655-480AFB991003}"/>
              </a:ext>
            </a:extLst>
          </p:cNvPr>
          <p:cNvPicPr>
            <a:picLocks noChangeAspect="1"/>
          </p:cNvPicPr>
          <p:nvPr/>
        </p:nvPicPr>
        <p:blipFill>
          <a:blip r:embed="rId2"/>
          <a:stretch>
            <a:fillRect/>
          </a:stretch>
        </p:blipFill>
        <p:spPr>
          <a:xfrm>
            <a:off x="1658005" y="1227375"/>
            <a:ext cx="8442434" cy="2237668"/>
          </a:xfrm>
          <a:prstGeom prst="rect">
            <a:avLst/>
          </a:prstGeom>
        </p:spPr>
      </p:pic>
      <p:sp>
        <p:nvSpPr>
          <p:cNvPr id="7" name="Content Placeholder 2">
            <a:extLst>
              <a:ext uri="{FF2B5EF4-FFF2-40B4-BE49-F238E27FC236}">
                <a16:creationId xmlns:a16="http://schemas.microsoft.com/office/drawing/2014/main" id="{78A89606-05F0-8C70-B3D6-0BC82DE16D6A}"/>
              </a:ext>
            </a:extLst>
          </p:cNvPr>
          <p:cNvSpPr txBox="1">
            <a:spLocks/>
          </p:cNvSpPr>
          <p:nvPr/>
        </p:nvSpPr>
        <p:spPr>
          <a:xfrm>
            <a:off x="4736070" y="3592852"/>
            <a:ext cx="2579129" cy="118935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MR10"/>
              </a:rPr>
              <a:t>Foundation models infer a wide range of </a:t>
            </a:r>
            <a:r>
              <a:rPr lang="en-US" sz="1400" dirty="0">
                <a:solidFill>
                  <a:schemeClr val="accent1"/>
                </a:solidFill>
                <a:latin typeface="CMR10"/>
              </a:rPr>
              <a:t>physical properties </a:t>
            </a:r>
            <a:r>
              <a:rPr lang="en-US" sz="1400" dirty="0">
                <a:latin typeface="CMR10"/>
              </a:rPr>
              <a:t>from general physical knowledge. </a:t>
            </a:r>
          </a:p>
        </p:txBody>
      </p:sp>
      <p:sp>
        <p:nvSpPr>
          <p:cNvPr id="12" name="Rectangle 11">
            <a:extLst>
              <a:ext uri="{FF2B5EF4-FFF2-40B4-BE49-F238E27FC236}">
                <a16:creationId xmlns:a16="http://schemas.microsoft.com/office/drawing/2014/main" id="{5B97D7A6-0085-0AB5-11C0-FB4DC954F0B1}"/>
              </a:ext>
            </a:extLst>
          </p:cNvPr>
          <p:cNvSpPr/>
          <p:nvPr/>
        </p:nvSpPr>
        <p:spPr>
          <a:xfrm>
            <a:off x="7577958" y="1377518"/>
            <a:ext cx="3074275" cy="2367734"/>
          </a:xfrm>
          <a:prstGeom prst="rect">
            <a:avLst/>
          </a:prstGeom>
          <a:solidFill>
            <a:srgbClr val="FFFFFF">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97FF55-B71C-F378-9297-35344B766E33}"/>
              </a:ext>
            </a:extLst>
          </p:cNvPr>
          <p:cNvSpPr/>
          <p:nvPr/>
        </p:nvSpPr>
        <p:spPr>
          <a:xfrm>
            <a:off x="1658004" y="1123725"/>
            <a:ext cx="3046535" cy="2367734"/>
          </a:xfrm>
          <a:prstGeom prst="rect">
            <a:avLst/>
          </a:prstGeom>
          <a:solidFill>
            <a:srgbClr val="FFFFFF">
              <a:alpha val="7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background with black text&#10;&#10;Description automatically generated">
            <a:extLst>
              <a:ext uri="{FF2B5EF4-FFF2-40B4-BE49-F238E27FC236}">
                <a16:creationId xmlns:a16="http://schemas.microsoft.com/office/drawing/2014/main" id="{C0DC7044-355B-4993-EB76-0B2C22456B68}"/>
              </a:ext>
            </a:extLst>
          </p:cNvPr>
          <p:cNvPicPr>
            <a:picLocks noChangeAspect="1"/>
          </p:cNvPicPr>
          <p:nvPr/>
        </p:nvPicPr>
        <p:blipFill>
          <a:blip r:embed="rId3"/>
          <a:stretch>
            <a:fillRect/>
          </a:stretch>
        </p:blipFill>
        <p:spPr>
          <a:xfrm>
            <a:off x="868999" y="4782209"/>
            <a:ext cx="4573466" cy="1467805"/>
          </a:xfrm>
          <a:prstGeom prst="rect">
            <a:avLst/>
          </a:prstGeom>
        </p:spPr>
      </p:pic>
      <p:pic>
        <p:nvPicPr>
          <p:cNvPr id="5" name="Picture 4" descr="A collage of images of a cylinder&#10;&#10;Description automatically generated">
            <a:extLst>
              <a:ext uri="{FF2B5EF4-FFF2-40B4-BE49-F238E27FC236}">
                <a16:creationId xmlns:a16="http://schemas.microsoft.com/office/drawing/2014/main" id="{8841341F-B2CD-CE23-9AFF-0951D9D5040A}"/>
              </a:ext>
            </a:extLst>
          </p:cNvPr>
          <p:cNvPicPr>
            <a:picLocks noChangeAspect="1"/>
          </p:cNvPicPr>
          <p:nvPr/>
        </p:nvPicPr>
        <p:blipFill>
          <a:blip r:embed="rId4"/>
          <a:stretch>
            <a:fillRect/>
          </a:stretch>
        </p:blipFill>
        <p:spPr>
          <a:xfrm>
            <a:off x="5843753" y="4400089"/>
            <a:ext cx="6181548" cy="2160785"/>
          </a:xfrm>
          <a:prstGeom prst="rect">
            <a:avLst/>
          </a:prstGeom>
        </p:spPr>
      </p:pic>
    </p:spTree>
    <p:extLst>
      <p:ext uri="{BB962C8B-B14F-4D97-AF65-F5344CB8AC3E}">
        <p14:creationId xmlns:p14="http://schemas.microsoft.com/office/powerpoint/2010/main" val="344542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9AA1E-22C1-27D2-91E7-FA6CC0F4C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9EC8B-3AE5-A9CA-C352-3C0EF297A9EC}"/>
              </a:ext>
            </a:extLst>
          </p:cNvPr>
          <p:cNvSpPr>
            <a:spLocks noGrp="1"/>
          </p:cNvSpPr>
          <p:nvPr>
            <p:ph type="title"/>
          </p:nvPr>
        </p:nvSpPr>
        <p:spPr/>
        <p:txBody>
          <a:bodyPr/>
          <a:lstStyle/>
          <a:p>
            <a:r>
              <a:rPr lang="en-US" dirty="0"/>
              <a:t>Common Sense Reasoning with FMs</a:t>
            </a:r>
          </a:p>
        </p:txBody>
      </p:sp>
      <p:pic>
        <p:nvPicPr>
          <p:cNvPr id="6" name="Picture 5" descr="A diagram of physical knowledge&#10;&#10;Description automatically generated">
            <a:extLst>
              <a:ext uri="{FF2B5EF4-FFF2-40B4-BE49-F238E27FC236}">
                <a16:creationId xmlns:a16="http://schemas.microsoft.com/office/drawing/2014/main" id="{0D9EA8B2-990E-B518-CE99-C99E9AE34A2F}"/>
              </a:ext>
            </a:extLst>
          </p:cNvPr>
          <p:cNvPicPr>
            <a:picLocks noChangeAspect="1"/>
          </p:cNvPicPr>
          <p:nvPr/>
        </p:nvPicPr>
        <p:blipFill>
          <a:blip r:embed="rId2"/>
          <a:stretch>
            <a:fillRect/>
          </a:stretch>
        </p:blipFill>
        <p:spPr>
          <a:xfrm>
            <a:off x="1658005" y="1227375"/>
            <a:ext cx="8442434" cy="2237668"/>
          </a:xfrm>
          <a:prstGeom prst="rect">
            <a:avLst/>
          </a:prstGeom>
        </p:spPr>
      </p:pic>
      <p:sp>
        <p:nvSpPr>
          <p:cNvPr id="8" name="Content Placeholder 2">
            <a:extLst>
              <a:ext uri="{FF2B5EF4-FFF2-40B4-BE49-F238E27FC236}">
                <a16:creationId xmlns:a16="http://schemas.microsoft.com/office/drawing/2014/main" id="{431E65DF-5C7C-9DC3-A2F7-D57E2AB1B004}"/>
              </a:ext>
            </a:extLst>
          </p:cNvPr>
          <p:cNvSpPr txBox="1">
            <a:spLocks/>
          </p:cNvSpPr>
          <p:nvPr/>
        </p:nvSpPr>
        <p:spPr>
          <a:xfrm>
            <a:off x="7565454" y="3592852"/>
            <a:ext cx="2579129" cy="118935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MR10"/>
              </a:rPr>
              <a:t>Foundation models reason about </a:t>
            </a:r>
            <a:r>
              <a:rPr lang="en-US" sz="1400" dirty="0">
                <a:solidFill>
                  <a:schemeClr val="accent1"/>
                </a:solidFill>
                <a:latin typeface="CMR10"/>
              </a:rPr>
              <a:t>spatial properties </a:t>
            </a:r>
            <a:r>
              <a:rPr lang="en-US" sz="1400" dirty="0">
                <a:latin typeface="CMR10"/>
              </a:rPr>
              <a:t>from a set of objects. </a:t>
            </a:r>
            <a:endParaRPr lang="en-US" sz="2000" dirty="0"/>
          </a:p>
          <a:p>
            <a:endParaRPr lang="en-US" sz="2000" dirty="0"/>
          </a:p>
        </p:txBody>
      </p:sp>
      <p:sp>
        <p:nvSpPr>
          <p:cNvPr id="4" name="Rectangle 3">
            <a:extLst>
              <a:ext uri="{FF2B5EF4-FFF2-40B4-BE49-F238E27FC236}">
                <a16:creationId xmlns:a16="http://schemas.microsoft.com/office/drawing/2014/main" id="{A89B6F71-B1B6-49B3-CE3E-76CA8390DE4F}"/>
              </a:ext>
            </a:extLst>
          </p:cNvPr>
          <p:cNvSpPr/>
          <p:nvPr/>
        </p:nvSpPr>
        <p:spPr>
          <a:xfrm>
            <a:off x="1755234" y="1225118"/>
            <a:ext cx="5791200" cy="2367734"/>
          </a:xfrm>
          <a:prstGeom prst="rect">
            <a:avLst/>
          </a:prstGeom>
          <a:solidFill>
            <a:srgbClr val="FFFFFF">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8C5303F-A58F-174E-EFDB-A7575B26927A}"/>
              </a:ext>
            </a:extLst>
          </p:cNvPr>
          <p:cNvSpPr txBox="1"/>
          <p:nvPr/>
        </p:nvSpPr>
        <p:spPr>
          <a:xfrm>
            <a:off x="8429300" y="5186446"/>
            <a:ext cx="4018719" cy="646331"/>
          </a:xfrm>
          <a:prstGeom prst="rect">
            <a:avLst/>
          </a:prstGeom>
          <a:noFill/>
        </p:spPr>
        <p:txBody>
          <a:bodyPr wrap="square">
            <a:spAutoFit/>
          </a:bodyPr>
          <a:lstStyle/>
          <a:p>
            <a:r>
              <a:rPr lang="en-US" sz="1200" dirty="0">
                <a:effectLst/>
                <a:latin typeface="CMR10"/>
              </a:rPr>
              <a:t>Two significant perspectives</a:t>
            </a:r>
          </a:p>
          <a:p>
            <a:pPr marL="285750" indent="-285750">
              <a:buFont typeface="Arial" panose="020B0604020202020204" pitchFamily="34" charset="0"/>
              <a:buChar char="•"/>
            </a:pPr>
            <a:r>
              <a:rPr lang="en-US" sz="1200" dirty="0">
                <a:latin typeface="CMR10"/>
              </a:rPr>
              <a:t>O</a:t>
            </a:r>
            <a:r>
              <a:rPr lang="en-US" sz="1200" dirty="0">
                <a:effectLst/>
                <a:latin typeface="CMR10"/>
              </a:rPr>
              <a:t>bject scales (</a:t>
            </a:r>
            <a:r>
              <a:rPr lang="en-US" sz="1200" dirty="0" err="1">
                <a:solidFill>
                  <a:srgbClr val="0000FF"/>
                </a:solidFill>
                <a:effectLst/>
                <a:latin typeface="CMR10"/>
              </a:rPr>
              <a:t>Aroca</a:t>
            </a:r>
            <a:r>
              <a:rPr lang="en-US" sz="1200" dirty="0">
                <a:solidFill>
                  <a:srgbClr val="0000FF"/>
                </a:solidFill>
                <a:effectLst/>
                <a:latin typeface="CMR10"/>
              </a:rPr>
              <a:t>-Ouellette et al.</a:t>
            </a:r>
            <a:r>
              <a:rPr lang="en-US" sz="1200" dirty="0">
                <a:effectLst/>
                <a:latin typeface="CMR10"/>
              </a:rPr>
              <a:t>, </a:t>
            </a:r>
            <a:r>
              <a:rPr lang="en-US" sz="1200" dirty="0">
                <a:solidFill>
                  <a:srgbClr val="0000FF"/>
                </a:solidFill>
                <a:effectLst/>
                <a:latin typeface="CMR10"/>
              </a:rPr>
              <a:t>2021</a:t>
            </a:r>
            <a:r>
              <a:rPr lang="en-US" sz="1200" dirty="0">
                <a:effectLst/>
                <a:latin typeface="CMR10"/>
              </a:rPr>
              <a:t>) </a:t>
            </a:r>
          </a:p>
          <a:p>
            <a:pPr marL="285750" indent="-285750">
              <a:buFont typeface="Arial" panose="020B0604020202020204" pitchFamily="34" charset="0"/>
              <a:buChar char="•"/>
            </a:pPr>
            <a:r>
              <a:rPr lang="en-US" sz="1200" dirty="0">
                <a:latin typeface="CMR10"/>
              </a:rPr>
              <a:t>S</a:t>
            </a:r>
            <a:r>
              <a:rPr lang="en-US" sz="1200" dirty="0">
                <a:effectLst/>
                <a:latin typeface="CMR10"/>
              </a:rPr>
              <a:t>patial relationship (</a:t>
            </a:r>
            <a:r>
              <a:rPr lang="en-US" sz="1200" dirty="0">
                <a:solidFill>
                  <a:srgbClr val="0000FF"/>
                </a:solidFill>
                <a:effectLst/>
                <a:latin typeface="CMR10"/>
              </a:rPr>
              <a:t>Hudson and Manning</a:t>
            </a:r>
            <a:r>
              <a:rPr lang="en-US" sz="1200" dirty="0">
                <a:effectLst/>
                <a:latin typeface="CMR10"/>
              </a:rPr>
              <a:t>, </a:t>
            </a:r>
            <a:r>
              <a:rPr lang="en-US" sz="1200" dirty="0">
                <a:solidFill>
                  <a:srgbClr val="0000FF"/>
                </a:solidFill>
                <a:effectLst/>
                <a:latin typeface="CMR10"/>
              </a:rPr>
              <a:t>2019</a:t>
            </a:r>
            <a:r>
              <a:rPr lang="en-US" sz="1200" dirty="0">
                <a:effectLst/>
                <a:latin typeface="CMR10"/>
              </a:rPr>
              <a:t>) </a:t>
            </a:r>
          </a:p>
        </p:txBody>
      </p:sp>
      <p:pic>
        <p:nvPicPr>
          <p:cNvPr id="18" name="Picture 17" descr="A group of colorful objects&#10;&#10;Description automatically generated">
            <a:extLst>
              <a:ext uri="{FF2B5EF4-FFF2-40B4-BE49-F238E27FC236}">
                <a16:creationId xmlns:a16="http://schemas.microsoft.com/office/drawing/2014/main" id="{000267DA-CD08-96B8-A081-58C77195CD26}"/>
              </a:ext>
            </a:extLst>
          </p:cNvPr>
          <p:cNvPicPr>
            <a:picLocks noChangeAspect="1"/>
          </p:cNvPicPr>
          <p:nvPr/>
        </p:nvPicPr>
        <p:blipFill>
          <a:blip r:embed="rId3"/>
          <a:stretch>
            <a:fillRect/>
          </a:stretch>
        </p:blipFill>
        <p:spPr>
          <a:xfrm>
            <a:off x="607827" y="3809318"/>
            <a:ext cx="3154875" cy="2815641"/>
          </a:xfrm>
          <a:prstGeom prst="rect">
            <a:avLst/>
          </a:prstGeom>
        </p:spPr>
      </p:pic>
      <p:pic>
        <p:nvPicPr>
          <p:cNvPr id="20" name="Picture 19" descr="A close-up of a white background&#10;&#10;Description automatically generated">
            <a:extLst>
              <a:ext uri="{FF2B5EF4-FFF2-40B4-BE49-F238E27FC236}">
                <a16:creationId xmlns:a16="http://schemas.microsoft.com/office/drawing/2014/main" id="{E0CC3143-7084-3F53-9DA1-C6857586FC08}"/>
              </a:ext>
            </a:extLst>
          </p:cNvPr>
          <p:cNvPicPr>
            <a:picLocks noChangeAspect="1"/>
          </p:cNvPicPr>
          <p:nvPr/>
        </p:nvPicPr>
        <p:blipFill>
          <a:blip r:embed="rId4"/>
          <a:stretch>
            <a:fillRect/>
          </a:stretch>
        </p:blipFill>
        <p:spPr>
          <a:xfrm>
            <a:off x="4142644" y="4591767"/>
            <a:ext cx="3708684" cy="1189357"/>
          </a:xfrm>
          <a:prstGeom prst="rect">
            <a:avLst/>
          </a:prstGeom>
        </p:spPr>
      </p:pic>
    </p:spTree>
    <p:extLst>
      <p:ext uri="{BB962C8B-B14F-4D97-AF65-F5344CB8AC3E}">
        <p14:creationId xmlns:p14="http://schemas.microsoft.com/office/powerpoint/2010/main" val="1664420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294E-C665-24C3-5825-135180D75E12}"/>
              </a:ext>
            </a:extLst>
          </p:cNvPr>
          <p:cNvSpPr>
            <a:spLocks noGrp="1"/>
          </p:cNvSpPr>
          <p:nvPr>
            <p:ph type="title"/>
          </p:nvPr>
        </p:nvSpPr>
        <p:spPr/>
        <p:txBody>
          <a:bodyPr vert="horz" lIns="91440" tIns="45720" rIns="91440" bIns="45720" rtlCol="0" anchor="ctr">
            <a:normAutofit/>
          </a:bodyPr>
          <a:lstStyle/>
          <a:p>
            <a:r>
              <a:rPr lang="en-US" dirty="0"/>
              <a:t>Mathematical Reasoning</a:t>
            </a:r>
          </a:p>
        </p:txBody>
      </p:sp>
      <p:sp>
        <p:nvSpPr>
          <p:cNvPr id="3" name="Content Placeholder 2">
            <a:extLst>
              <a:ext uri="{FF2B5EF4-FFF2-40B4-BE49-F238E27FC236}">
                <a16:creationId xmlns:a16="http://schemas.microsoft.com/office/drawing/2014/main" id="{B8EEB701-03E2-C303-F4C2-DF6C37FD2E6E}"/>
              </a:ext>
            </a:extLst>
          </p:cNvPr>
          <p:cNvSpPr>
            <a:spLocks noGrp="1"/>
          </p:cNvSpPr>
          <p:nvPr>
            <p:ph idx="1"/>
          </p:nvPr>
        </p:nvSpPr>
        <p:spPr>
          <a:xfrm>
            <a:off x="838200" y="1411550"/>
            <a:ext cx="9133573" cy="4765413"/>
          </a:xfrm>
        </p:spPr>
        <p:txBody>
          <a:bodyPr>
            <a:normAutofit/>
          </a:bodyPr>
          <a:lstStyle/>
          <a:p>
            <a:r>
              <a:rPr lang="en-US" sz="1800" dirty="0">
                <a:effectLst/>
                <a:latin typeface="CMR10"/>
              </a:rPr>
              <a:t>Mathematics distinguishes itself as a distinct language that relies on symbolic forms, and precision in meaning and possesses lower dimensionality compared to natural language. </a:t>
            </a:r>
          </a:p>
          <a:p>
            <a:r>
              <a:rPr lang="en-US" sz="1800" dirty="0">
                <a:effectLst/>
                <a:latin typeface="CMR10"/>
              </a:rPr>
              <a:t>This unique characteristic allows us to demonstrate that meaning can be derived from a set of learned rule sets, as exemplified by the symbolic representations of mathematical concepts (</a:t>
            </a:r>
            <a:r>
              <a:rPr lang="en-US" sz="1800" dirty="0">
                <a:solidFill>
                  <a:srgbClr val="0000FF"/>
                </a:solidFill>
                <a:effectLst/>
                <a:latin typeface="CMR10"/>
              </a:rPr>
              <a:t>Floyd</a:t>
            </a:r>
            <a:r>
              <a:rPr lang="en-US" sz="1800" dirty="0">
                <a:effectLst/>
                <a:latin typeface="CMR10"/>
              </a:rPr>
              <a:t>, </a:t>
            </a:r>
            <a:r>
              <a:rPr lang="en-US" sz="1800" dirty="0">
                <a:solidFill>
                  <a:srgbClr val="0000FF"/>
                </a:solidFill>
                <a:effectLst/>
                <a:latin typeface="CMR10"/>
              </a:rPr>
              <a:t>2004</a:t>
            </a:r>
            <a:r>
              <a:rPr lang="en-US" sz="1800" dirty="0">
                <a:effectLst/>
                <a:latin typeface="CMR10"/>
              </a:rPr>
              <a:t>). </a:t>
            </a:r>
            <a:endParaRPr lang="en-US" sz="1800" dirty="0">
              <a:latin typeface="CMR10"/>
            </a:endParaRPr>
          </a:p>
          <a:p>
            <a:r>
              <a:rPr lang="en-US" sz="1800" dirty="0">
                <a:latin typeface="CMR10"/>
              </a:rPr>
              <a:t>Converting natural language instruction into a computer program falls in this category.</a:t>
            </a:r>
          </a:p>
          <a:p>
            <a:pPr marL="0" indent="0">
              <a:buNone/>
            </a:pPr>
            <a:endParaRPr lang="en-US" sz="1800" dirty="0">
              <a:effectLst/>
              <a:latin typeface="CMR10"/>
            </a:endParaRPr>
          </a:p>
        </p:txBody>
      </p:sp>
    </p:spTree>
    <p:extLst>
      <p:ext uri="{BB962C8B-B14F-4D97-AF65-F5344CB8AC3E}">
        <p14:creationId xmlns:p14="http://schemas.microsoft.com/office/powerpoint/2010/main" val="2604190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9EB70-448D-7F88-8448-8746E117402E}"/>
              </a:ext>
            </a:extLst>
          </p:cNvPr>
          <p:cNvSpPr>
            <a:spLocks noGrp="1"/>
          </p:cNvSpPr>
          <p:nvPr>
            <p:ph type="title"/>
          </p:nvPr>
        </p:nvSpPr>
        <p:spPr/>
        <p:txBody>
          <a:bodyPr/>
          <a:lstStyle/>
          <a:p>
            <a:r>
              <a:rPr lang="en-US" dirty="0"/>
              <a:t>Arithmetic Reasoning</a:t>
            </a:r>
          </a:p>
        </p:txBody>
      </p:sp>
      <p:sp>
        <p:nvSpPr>
          <p:cNvPr id="3" name="Content Placeholder 2">
            <a:extLst>
              <a:ext uri="{FF2B5EF4-FFF2-40B4-BE49-F238E27FC236}">
                <a16:creationId xmlns:a16="http://schemas.microsoft.com/office/drawing/2014/main" id="{C8C5EE25-5F23-D33C-91FD-A35968A7FD95}"/>
              </a:ext>
            </a:extLst>
          </p:cNvPr>
          <p:cNvSpPr>
            <a:spLocks noGrp="1"/>
          </p:cNvSpPr>
          <p:nvPr>
            <p:ph idx="1"/>
          </p:nvPr>
        </p:nvSpPr>
        <p:spPr>
          <a:xfrm>
            <a:off x="838200" y="1411551"/>
            <a:ext cx="10515600" cy="2111296"/>
          </a:xfrm>
        </p:spPr>
        <p:txBody>
          <a:bodyPr>
            <a:normAutofit/>
          </a:bodyPr>
          <a:lstStyle/>
          <a:p>
            <a:r>
              <a:rPr lang="en-US" sz="1800" dirty="0">
                <a:effectLst/>
                <a:latin typeface="CMR10"/>
              </a:rPr>
              <a:t>Math Word Problems (MWPs) are commonly used to evaluate the arithmetic reasoning abilities of language models. </a:t>
            </a:r>
          </a:p>
          <a:p>
            <a:r>
              <a:rPr lang="en-US" sz="1800" dirty="0">
                <a:effectLst/>
                <a:latin typeface="CMR10"/>
              </a:rPr>
              <a:t>Problems may appear uncomplicated to humans; language models frequently encounter challenges when it comes to tasks involving arithmetic reasoning. </a:t>
            </a:r>
            <a:endParaRPr lang="en-US" dirty="0"/>
          </a:p>
        </p:txBody>
      </p:sp>
      <p:pic>
        <p:nvPicPr>
          <p:cNvPr id="5" name="Picture 4" descr="A screenshot of a graph&#10;&#10;Description automatically generated">
            <a:extLst>
              <a:ext uri="{FF2B5EF4-FFF2-40B4-BE49-F238E27FC236}">
                <a16:creationId xmlns:a16="http://schemas.microsoft.com/office/drawing/2014/main" id="{D9BA43CA-C8B7-27ED-ABE7-B5B7FD8D6280}"/>
              </a:ext>
            </a:extLst>
          </p:cNvPr>
          <p:cNvPicPr>
            <a:picLocks noChangeAspect="1"/>
          </p:cNvPicPr>
          <p:nvPr/>
        </p:nvPicPr>
        <p:blipFill>
          <a:blip r:embed="rId2"/>
          <a:stretch>
            <a:fillRect/>
          </a:stretch>
        </p:blipFill>
        <p:spPr>
          <a:xfrm>
            <a:off x="5573027" y="3561949"/>
            <a:ext cx="6270860" cy="3115996"/>
          </a:xfrm>
          <a:prstGeom prst="rect">
            <a:avLst/>
          </a:prstGeom>
        </p:spPr>
      </p:pic>
      <p:sp>
        <p:nvSpPr>
          <p:cNvPr id="6" name="Content Placeholder 2">
            <a:extLst>
              <a:ext uri="{FF2B5EF4-FFF2-40B4-BE49-F238E27FC236}">
                <a16:creationId xmlns:a16="http://schemas.microsoft.com/office/drawing/2014/main" id="{8533A9D2-D5E0-A60A-A0EB-EF2D4B3AFC3C}"/>
              </a:ext>
            </a:extLst>
          </p:cNvPr>
          <p:cNvSpPr txBox="1">
            <a:spLocks/>
          </p:cNvSpPr>
          <p:nvPr/>
        </p:nvSpPr>
        <p:spPr>
          <a:xfrm>
            <a:off x="589917" y="3514449"/>
            <a:ext cx="4600074" cy="320824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latin typeface="+mj-lt"/>
              </a:rPr>
              <a:t>MATH-SHEPHERD - </a:t>
            </a:r>
            <a:r>
              <a:rPr lang="en-US" sz="1200" dirty="0">
                <a:solidFill>
                  <a:srgbClr val="0000FF"/>
                </a:solidFill>
                <a:latin typeface="+mj-lt"/>
              </a:rPr>
              <a:t>Wang et al. </a:t>
            </a:r>
            <a:r>
              <a:rPr lang="en-US" sz="1200" dirty="0">
                <a:latin typeface="+mj-lt"/>
              </a:rPr>
              <a:t>(</a:t>
            </a:r>
            <a:r>
              <a:rPr lang="en-US" sz="1200" dirty="0">
                <a:solidFill>
                  <a:srgbClr val="0000FF"/>
                </a:solidFill>
                <a:latin typeface="+mj-lt"/>
              </a:rPr>
              <a:t>2023n</a:t>
            </a:r>
            <a:r>
              <a:rPr lang="en-US" sz="1200" dirty="0">
                <a:latin typeface="+mj-lt"/>
              </a:rPr>
              <a:t>) introduce, a novel process-oriented math verifier that evaluates and assigns a reward score to </a:t>
            </a:r>
            <a:r>
              <a:rPr lang="en-US" sz="1200" dirty="0">
                <a:solidFill>
                  <a:schemeClr val="accent1"/>
                </a:solidFill>
                <a:latin typeface="+mj-lt"/>
              </a:rPr>
              <a:t>each step </a:t>
            </a:r>
            <a:r>
              <a:rPr lang="en-US" sz="1200" dirty="0">
                <a:latin typeface="+mj-lt"/>
              </a:rPr>
              <a:t>in Large Language Models’ (LLMs) solutions to math problems. </a:t>
            </a:r>
          </a:p>
          <a:p>
            <a:pPr>
              <a:buFont typeface="+mj-lt"/>
              <a:buAutoNum type="arabicPeriod"/>
            </a:pPr>
            <a:r>
              <a:rPr lang="en-US" sz="1200" b="0" i="0" dirty="0">
                <a:solidFill>
                  <a:srgbClr val="000000"/>
                </a:solidFill>
                <a:effectLst/>
                <a:latin typeface="+mj-lt"/>
              </a:rPr>
              <a:t>Verification: Math-Shepherd is utilized for reranking multiple outputs generated by Large Language Models (LLMs); </a:t>
            </a:r>
          </a:p>
          <a:p>
            <a:pPr>
              <a:buFont typeface="+mj-lt"/>
              <a:buAutoNum type="arabicPeriod"/>
            </a:pPr>
            <a:r>
              <a:rPr lang="en-US" sz="1200" b="0" i="0" dirty="0">
                <a:solidFill>
                  <a:srgbClr val="000000"/>
                </a:solidFill>
                <a:effectLst/>
                <a:latin typeface="+mj-lt"/>
              </a:rPr>
              <a:t>Reinforcement Learning: Math-Shepherd is employed to reinforce LLMs with step-by-step Proximal Policy Optimization (PPO). </a:t>
            </a:r>
          </a:p>
          <a:p>
            <a:pPr marL="0" indent="0">
              <a:buNone/>
            </a:pPr>
            <a:r>
              <a:rPr lang="en-US" sz="1200" dirty="0">
                <a:solidFill>
                  <a:srgbClr val="000000"/>
                </a:solidFill>
                <a:latin typeface="+mj-lt"/>
              </a:rPr>
              <a:t>Results: </a:t>
            </a:r>
          </a:p>
          <a:p>
            <a:pPr marL="0" indent="0">
              <a:buNone/>
            </a:pPr>
            <a:r>
              <a:rPr lang="en-US" sz="1200" b="0" i="0" dirty="0">
                <a:solidFill>
                  <a:srgbClr val="000000"/>
                </a:solidFill>
                <a:effectLst/>
                <a:latin typeface="+mj-lt"/>
              </a:rPr>
              <a:t>Step-by-step PPO with Math-Shepherd significantly improves the accuracy of Mistral-7B (77.9%</a:t>
            </a:r>
            <a:r>
              <a:rPr lang="en-US" sz="1200" b="0" i="0" u="none" strike="noStrike" dirty="0">
                <a:solidFill>
                  <a:srgbClr val="000000"/>
                </a:solidFill>
                <a:effectLst/>
                <a:latin typeface="+mj-lt"/>
              </a:rPr>
              <a:t>→</a:t>
            </a:r>
            <a:r>
              <a:rPr lang="en-US" sz="1200" b="0" i="0" dirty="0">
                <a:solidFill>
                  <a:srgbClr val="000000"/>
                </a:solidFill>
                <a:effectLst/>
                <a:latin typeface="+mj-lt"/>
              </a:rPr>
              <a:t>84.1% on GSM8K and 28.6%</a:t>
            </a:r>
            <a:r>
              <a:rPr lang="en-US" sz="1200" b="0" i="0" u="none" strike="noStrike" dirty="0">
                <a:solidFill>
                  <a:srgbClr val="000000"/>
                </a:solidFill>
                <a:effectLst/>
                <a:latin typeface="+mj-lt"/>
              </a:rPr>
              <a:t>→</a:t>
            </a:r>
            <a:r>
              <a:rPr lang="en-US" sz="1200" b="0" i="0" dirty="0">
                <a:solidFill>
                  <a:srgbClr val="000000"/>
                </a:solidFill>
                <a:effectLst/>
                <a:latin typeface="+mj-lt"/>
              </a:rPr>
              <a:t>33.0% on MATH). The accuracy can be further enhanced to 89.1% and 43.5% on GSM8K and MATH with the verification of Math-Shepherd. </a:t>
            </a:r>
          </a:p>
          <a:p>
            <a:pPr marL="0" indent="0">
              <a:buNone/>
            </a:pPr>
            <a:r>
              <a:rPr lang="en-US" sz="1200" b="0" i="0" dirty="0">
                <a:solidFill>
                  <a:srgbClr val="000000"/>
                </a:solidFill>
                <a:effectLst/>
                <a:latin typeface="+mj-lt"/>
              </a:rPr>
              <a:t>Claim that the automatic process supervision holds significant potential.</a:t>
            </a:r>
            <a:endParaRPr lang="en-US" sz="1200" dirty="0">
              <a:latin typeface="+mj-lt"/>
            </a:endParaRPr>
          </a:p>
          <a:p>
            <a:endParaRPr lang="en-US" sz="1200" dirty="0">
              <a:latin typeface="+mj-lt"/>
            </a:endParaRPr>
          </a:p>
        </p:txBody>
      </p:sp>
    </p:spTree>
    <p:extLst>
      <p:ext uri="{BB962C8B-B14F-4D97-AF65-F5344CB8AC3E}">
        <p14:creationId xmlns:p14="http://schemas.microsoft.com/office/powerpoint/2010/main" val="2059758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9D4C-ACC9-EFE9-EA54-119608AE2A50}"/>
              </a:ext>
            </a:extLst>
          </p:cNvPr>
          <p:cNvSpPr>
            <a:spLocks noGrp="1"/>
          </p:cNvSpPr>
          <p:nvPr>
            <p:ph type="title"/>
          </p:nvPr>
        </p:nvSpPr>
        <p:spPr/>
        <p:txBody>
          <a:bodyPr>
            <a:normAutofit/>
          </a:bodyPr>
          <a:lstStyle/>
          <a:p>
            <a:r>
              <a:rPr lang="en-US" sz="4000" b="0" dirty="0">
                <a:effectLst/>
                <a:latin typeface="CMBX10"/>
              </a:rPr>
              <a:t>Geometry Reasoning</a:t>
            </a:r>
            <a:endParaRPr lang="en-US" b="0" dirty="0"/>
          </a:p>
        </p:txBody>
      </p:sp>
      <p:sp>
        <p:nvSpPr>
          <p:cNvPr id="3" name="Content Placeholder 2">
            <a:extLst>
              <a:ext uri="{FF2B5EF4-FFF2-40B4-BE49-F238E27FC236}">
                <a16:creationId xmlns:a16="http://schemas.microsoft.com/office/drawing/2014/main" id="{13AC9C29-05BB-E5B6-F1F2-BA6E56DCB0A8}"/>
              </a:ext>
            </a:extLst>
          </p:cNvPr>
          <p:cNvSpPr>
            <a:spLocks noGrp="1"/>
          </p:cNvSpPr>
          <p:nvPr>
            <p:ph idx="1"/>
          </p:nvPr>
        </p:nvSpPr>
        <p:spPr>
          <a:xfrm>
            <a:off x="838200" y="1411550"/>
            <a:ext cx="5942610" cy="4765413"/>
          </a:xfrm>
        </p:spPr>
        <p:txBody>
          <a:bodyPr>
            <a:normAutofit/>
          </a:bodyPr>
          <a:lstStyle/>
          <a:p>
            <a:pPr marL="0" indent="0">
              <a:buNone/>
            </a:pPr>
            <a:r>
              <a:rPr lang="en-US" sz="2400" dirty="0" err="1">
                <a:effectLst/>
                <a:latin typeface="CMR10"/>
              </a:rPr>
              <a:t>Geoformer</a:t>
            </a:r>
            <a:r>
              <a:rPr lang="en-US" sz="2400" dirty="0">
                <a:effectLst/>
                <a:latin typeface="CMR10"/>
              </a:rPr>
              <a:t> (</a:t>
            </a:r>
            <a:r>
              <a:rPr lang="en-US" sz="2400" dirty="0">
                <a:solidFill>
                  <a:srgbClr val="0000FF"/>
                </a:solidFill>
                <a:effectLst/>
                <a:latin typeface="CMR10"/>
              </a:rPr>
              <a:t>Chen et al.</a:t>
            </a:r>
            <a:r>
              <a:rPr lang="en-US" sz="2400" dirty="0">
                <a:effectLst/>
                <a:latin typeface="CMR10"/>
              </a:rPr>
              <a:t>, </a:t>
            </a:r>
            <a:r>
              <a:rPr lang="en-US" sz="2400" dirty="0">
                <a:solidFill>
                  <a:srgbClr val="0000FF"/>
                </a:solidFill>
                <a:effectLst/>
                <a:latin typeface="CMR10"/>
              </a:rPr>
              <a:t>2022b</a:t>
            </a:r>
            <a:r>
              <a:rPr lang="en-US" sz="2400" dirty="0">
                <a:effectLst/>
                <a:latin typeface="CMR10"/>
              </a:rPr>
              <a:t>) concurrently addresses calculation and proving problems through sequence generation. This approach demonstrates improved reasoning capabilities in both tasks by employing a unified formulation. Additionally, the authors propose the Mathematical Expression Pretraining (MEP) method, </a:t>
            </a:r>
            <a:r>
              <a:rPr lang="en-US" sz="2400" dirty="0">
                <a:solidFill>
                  <a:schemeClr val="accent1"/>
                </a:solidFill>
                <a:effectLst/>
                <a:latin typeface="CMR10"/>
              </a:rPr>
              <a:t>predicting mathematical expressions within problem solutions </a:t>
            </a:r>
            <a:r>
              <a:rPr lang="en-US" sz="2400" dirty="0">
                <a:effectLst/>
                <a:latin typeface="CMR10"/>
              </a:rPr>
              <a:t>(</a:t>
            </a:r>
            <a:r>
              <a:rPr lang="en-US" sz="2400" dirty="0">
                <a:solidFill>
                  <a:srgbClr val="0000FF"/>
                </a:solidFill>
                <a:effectLst/>
                <a:latin typeface="CMR10"/>
              </a:rPr>
              <a:t>Chen et al.</a:t>
            </a:r>
            <a:r>
              <a:rPr lang="en-US" sz="2400" dirty="0">
                <a:effectLst/>
                <a:latin typeface="CMR10"/>
              </a:rPr>
              <a:t>, </a:t>
            </a:r>
            <a:r>
              <a:rPr lang="en-US" sz="2400" dirty="0">
                <a:solidFill>
                  <a:srgbClr val="0000FF"/>
                </a:solidFill>
                <a:effectLst/>
                <a:latin typeface="CMR10"/>
              </a:rPr>
              <a:t>2022b</a:t>
            </a:r>
            <a:r>
              <a:rPr lang="en-US" sz="2400" dirty="0">
                <a:effectLst/>
                <a:latin typeface="CMR10"/>
              </a:rPr>
              <a:t>). </a:t>
            </a:r>
            <a:endParaRPr lang="en-US" sz="3600" dirty="0"/>
          </a:p>
        </p:txBody>
      </p:sp>
      <p:pic>
        <p:nvPicPr>
          <p:cNvPr id="5" name="Picture 4">
            <a:extLst>
              <a:ext uri="{FF2B5EF4-FFF2-40B4-BE49-F238E27FC236}">
                <a16:creationId xmlns:a16="http://schemas.microsoft.com/office/drawing/2014/main" id="{30C5D594-1380-0DD8-A34D-956FF0E43687}"/>
              </a:ext>
            </a:extLst>
          </p:cNvPr>
          <p:cNvPicPr>
            <a:picLocks noChangeAspect="1"/>
          </p:cNvPicPr>
          <p:nvPr/>
        </p:nvPicPr>
        <p:blipFill>
          <a:blip r:embed="rId2"/>
          <a:stretch>
            <a:fillRect/>
          </a:stretch>
        </p:blipFill>
        <p:spPr>
          <a:xfrm>
            <a:off x="7291929" y="1167576"/>
            <a:ext cx="4497714" cy="5446450"/>
          </a:xfrm>
          <a:prstGeom prst="rect">
            <a:avLst/>
          </a:prstGeom>
        </p:spPr>
      </p:pic>
    </p:spTree>
    <p:extLst>
      <p:ext uri="{BB962C8B-B14F-4D97-AF65-F5344CB8AC3E}">
        <p14:creationId xmlns:p14="http://schemas.microsoft.com/office/powerpoint/2010/main" val="189710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4AB0-FC75-2648-5AFE-30A3A90B9F04}"/>
              </a:ext>
            </a:extLst>
          </p:cNvPr>
          <p:cNvSpPr>
            <a:spLocks noGrp="1"/>
          </p:cNvSpPr>
          <p:nvPr>
            <p:ph type="title"/>
          </p:nvPr>
        </p:nvSpPr>
        <p:spPr/>
        <p:txBody>
          <a:bodyPr/>
          <a:lstStyle/>
          <a:p>
            <a:r>
              <a:rPr lang="en-US" dirty="0"/>
              <a:t>Automated Theorem Proving</a:t>
            </a:r>
          </a:p>
        </p:txBody>
      </p:sp>
      <p:sp>
        <p:nvSpPr>
          <p:cNvPr id="3" name="Content Placeholder 2">
            <a:extLst>
              <a:ext uri="{FF2B5EF4-FFF2-40B4-BE49-F238E27FC236}">
                <a16:creationId xmlns:a16="http://schemas.microsoft.com/office/drawing/2014/main" id="{41A57A2B-989D-103D-3B1D-CDD5BC8FAEB1}"/>
              </a:ext>
            </a:extLst>
          </p:cNvPr>
          <p:cNvSpPr>
            <a:spLocks noGrp="1"/>
          </p:cNvSpPr>
          <p:nvPr>
            <p:ph idx="1"/>
          </p:nvPr>
        </p:nvSpPr>
        <p:spPr>
          <a:xfrm>
            <a:off x="838200" y="1411550"/>
            <a:ext cx="11049000" cy="4765413"/>
          </a:xfrm>
        </p:spPr>
        <p:txBody>
          <a:bodyPr/>
          <a:lstStyle/>
          <a:p>
            <a:r>
              <a:rPr lang="en-US" sz="1800" dirty="0">
                <a:effectLst/>
                <a:latin typeface="CMR10"/>
              </a:rPr>
              <a:t>Theorem proving is pivotal in both hardware and software verification. </a:t>
            </a:r>
          </a:p>
          <a:p>
            <a:r>
              <a:rPr lang="en-US" sz="1800" dirty="0">
                <a:latin typeface="CMR10"/>
              </a:rPr>
              <a:t>E.g. Companies like </a:t>
            </a:r>
            <a:r>
              <a:rPr lang="en-US" sz="1800" dirty="0">
                <a:effectLst/>
                <a:latin typeface="CMR10"/>
              </a:rPr>
              <a:t>Intel have made significant investments in formal methods to ensure the absence of critical floating-point bugs in their processors. A prominent example of the consequences of such bugs is the costly Pentium FDIV bug in 1994, which resulted in a </a:t>
            </a:r>
            <a:r>
              <a:rPr lang="en-US" sz="1800" dirty="0">
                <a:solidFill>
                  <a:schemeClr val="accent1"/>
                </a:solidFill>
                <a:effectLst/>
                <a:latin typeface="CMR10"/>
              </a:rPr>
              <a:t>loss of </a:t>
            </a:r>
            <a:r>
              <a:rPr lang="en-US" sz="1800" dirty="0">
                <a:solidFill>
                  <a:schemeClr val="accent1"/>
                </a:solidFill>
                <a:effectLst/>
                <a:latin typeface="SFRM1000"/>
              </a:rPr>
              <a:t>$</a:t>
            </a:r>
            <a:r>
              <a:rPr lang="en-US" sz="1800" dirty="0">
                <a:solidFill>
                  <a:schemeClr val="accent1"/>
                </a:solidFill>
                <a:effectLst/>
                <a:latin typeface="CMR10"/>
              </a:rPr>
              <a:t>500 million</a:t>
            </a:r>
            <a:r>
              <a:rPr lang="en-US" sz="1800" dirty="0">
                <a:effectLst/>
                <a:latin typeface="CMR10"/>
              </a:rPr>
              <a:t>.</a:t>
            </a:r>
          </a:p>
          <a:p>
            <a:r>
              <a:rPr lang="en-US" sz="1800" dirty="0">
                <a:effectLst/>
                <a:latin typeface="CMR10"/>
              </a:rPr>
              <a:t>Traditionally, human experts use theorem proving tools </a:t>
            </a:r>
            <a:r>
              <a:rPr lang="en-US" sz="1800" dirty="0">
                <a:effectLst/>
                <a:latin typeface="CMR10"/>
                <a:sym typeface="Wingdings" pitchFamily="2" charset="2"/>
              </a:rPr>
              <a:t> </a:t>
            </a:r>
            <a:r>
              <a:rPr lang="en-US" sz="1800" dirty="0">
                <a:effectLst/>
                <a:latin typeface="CMR10"/>
              </a:rPr>
              <a:t>Learnable automated theorem proving holds the potential to revolutionize this field.</a:t>
            </a:r>
          </a:p>
          <a:p>
            <a:endParaRPr lang="en-US" sz="1800" dirty="0">
              <a:latin typeface="CMR10"/>
            </a:endParaRPr>
          </a:p>
          <a:p>
            <a:endParaRPr lang="en-US" sz="1800" dirty="0">
              <a:latin typeface="CMR10"/>
            </a:endParaRPr>
          </a:p>
          <a:p>
            <a:endParaRPr lang="en-US" sz="1800" dirty="0">
              <a:latin typeface="CMR10"/>
            </a:endParaRPr>
          </a:p>
          <a:p>
            <a:endParaRPr lang="en-US" dirty="0"/>
          </a:p>
        </p:txBody>
      </p:sp>
      <p:pic>
        <p:nvPicPr>
          <p:cNvPr id="5" name="Picture 4" descr="A screenshot of a computer&#10;&#10;Description automatically generated">
            <a:extLst>
              <a:ext uri="{FF2B5EF4-FFF2-40B4-BE49-F238E27FC236}">
                <a16:creationId xmlns:a16="http://schemas.microsoft.com/office/drawing/2014/main" id="{D4ACE32D-DEA7-149A-A907-7377DE8D365C}"/>
              </a:ext>
            </a:extLst>
          </p:cNvPr>
          <p:cNvPicPr>
            <a:picLocks noChangeAspect="1"/>
          </p:cNvPicPr>
          <p:nvPr/>
        </p:nvPicPr>
        <p:blipFill rotWithShape="1">
          <a:blip r:embed="rId3"/>
          <a:srcRect r="41349" b="30579"/>
          <a:stretch/>
        </p:blipFill>
        <p:spPr>
          <a:xfrm>
            <a:off x="2150464" y="3659479"/>
            <a:ext cx="4212236" cy="2129529"/>
          </a:xfrm>
          <a:prstGeom prst="rect">
            <a:avLst/>
          </a:prstGeom>
        </p:spPr>
      </p:pic>
      <p:sp>
        <p:nvSpPr>
          <p:cNvPr id="7" name="TextBox 6">
            <a:extLst>
              <a:ext uri="{FF2B5EF4-FFF2-40B4-BE49-F238E27FC236}">
                <a16:creationId xmlns:a16="http://schemas.microsoft.com/office/drawing/2014/main" id="{B1705B34-C1C9-FAD9-3AD6-6B5F6639E222}"/>
              </a:ext>
            </a:extLst>
          </p:cNvPr>
          <p:cNvSpPr txBox="1"/>
          <p:nvPr/>
        </p:nvSpPr>
        <p:spPr>
          <a:xfrm>
            <a:off x="304800" y="4517091"/>
            <a:ext cx="6096000" cy="307777"/>
          </a:xfrm>
          <a:prstGeom prst="rect">
            <a:avLst/>
          </a:prstGeom>
          <a:noFill/>
        </p:spPr>
        <p:txBody>
          <a:bodyPr wrap="square">
            <a:spAutoFit/>
          </a:bodyPr>
          <a:lstStyle/>
          <a:p>
            <a:pPr marL="0" indent="0">
              <a:buNone/>
            </a:pPr>
            <a:r>
              <a:rPr lang="en-US" sz="1400" dirty="0" err="1"/>
              <a:t>Xueliang</a:t>
            </a:r>
            <a:r>
              <a:rPr lang="en-US" sz="1400" dirty="0"/>
              <a:t> Zhao et al. Enigma</a:t>
            </a:r>
          </a:p>
        </p:txBody>
      </p:sp>
      <p:sp>
        <p:nvSpPr>
          <p:cNvPr id="12" name="TextBox 11">
            <a:extLst>
              <a:ext uri="{FF2B5EF4-FFF2-40B4-BE49-F238E27FC236}">
                <a16:creationId xmlns:a16="http://schemas.microsoft.com/office/drawing/2014/main" id="{4B20CF12-84FA-6EC3-E57F-63BB47E25444}"/>
              </a:ext>
            </a:extLst>
          </p:cNvPr>
          <p:cNvSpPr txBox="1"/>
          <p:nvPr/>
        </p:nvSpPr>
        <p:spPr>
          <a:xfrm>
            <a:off x="2767742" y="5789008"/>
            <a:ext cx="3594958" cy="276999"/>
          </a:xfrm>
          <a:prstGeom prst="rect">
            <a:avLst/>
          </a:prstGeom>
          <a:solidFill>
            <a:schemeClr val="bg1"/>
          </a:solidFill>
        </p:spPr>
        <p:txBody>
          <a:bodyPr wrap="none" rtlCol="0">
            <a:spAutoFit/>
          </a:bodyPr>
          <a:lstStyle/>
          <a:p>
            <a:r>
              <a:rPr lang="en-US" sz="1200" dirty="0"/>
              <a:t>An Instance of informal proof and subgoal-based proof</a:t>
            </a:r>
          </a:p>
        </p:txBody>
      </p:sp>
    </p:spTree>
    <p:extLst>
      <p:ext uri="{BB962C8B-B14F-4D97-AF65-F5344CB8AC3E}">
        <p14:creationId xmlns:p14="http://schemas.microsoft.com/office/powerpoint/2010/main" val="2486688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EE5A-FE88-A068-3F4F-C33D4B6FAEAA}"/>
              </a:ext>
            </a:extLst>
          </p:cNvPr>
          <p:cNvSpPr>
            <a:spLocks noGrp="1"/>
          </p:cNvSpPr>
          <p:nvPr>
            <p:ph type="title"/>
          </p:nvPr>
        </p:nvSpPr>
        <p:spPr/>
        <p:txBody>
          <a:bodyPr/>
          <a:lstStyle/>
          <a:p>
            <a:r>
              <a:rPr lang="en-US" dirty="0"/>
              <a:t>Why Reasoning?</a:t>
            </a:r>
          </a:p>
        </p:txBody>
      </p:sp>
      <p:pic>
        <p:nvPicPr>
          <p:cNvPr id="4" name="Picture 3" descr="A graph with numbers and lines&#10;&#10;Description automatically generated">
            <a:extLst>
              <a:ext uri="{FF2B5EF4-FFF2-40B4-BE49-F238E27FC236}">
                <a16:creationId xmlns:a16="http://schemas.microsoft.com/office/drawing/2014/main" id="{68E15914-48B0-9C5B-C4B3-B486BDA66296}"/>
              </a:ext>
            </a:extLst>
          </p:cNvPr>
          <p:cNvPicPr>
            <a:picLocks noChangeAspect="1"/>
          </p:cNvPicPr>
          <p:nvPr/>
        </p:nvPicPr>
        <p:blipFill>
          <a:blip r:embed="rId2"/>
          <a:stretch>
            <a:fillRect/>
          </a:stretch>
        </p:blipFill>
        <p:spPr>
          <a:xfrm>
            <a:off x="6732270" y="836494"/>
            <a:ext cx="5412943" cy="3262381"/>
          </a:xfrm>
          <a:prstGeom prst="rect">
            <a:avLst/>
          </a:prstGeom>
        </p:spPr>
      </p:pic>
      <p:sp>
        <p:nvSpPr>
          <p:cNvPr id="3" name="Content Placeholder 2">
            <a:extLst>
              <a:ext uri="{FF2B5EF4-FFF2-40B4-BE49-F238E27FC236}">
                <a16:creationId xmlns:a16="http://schemas.microsoft.com/office/drawing/2014/main" id="{923ECA4D-D6FA-EEFD-06B7-1D9C844189CF}"/>
              </a:ext>
            </a:extLst>
          </p:cNvPr>
          <p:cNvSpPr>
            <a:spLocks noGrp="1"/>
          </p:cNvSpPr>
          <p:nvPr>
            <p:ph idx="1"/>
          </p:nvPr>
        </p:nvSpPr>
        <p:spPr>
          <a:xfrm>
            <a:off x="838200" y="1411550"/>
            <a:ext cx="5894070" cy="4765413"/>
          </a:xfrm>
        </p:spPr>
        <p:txBody>
          <a:bodyPr>
            <a:noAutofit/>
          </a:bodyPr>
          <a:lstStyle/>
          <a:p>
            <a:r>
              <a:rPr lang="en-US" sz="2400" dirty="0"/>
              <a:t>Reasoning, is a crucial ability for complex problem-solving</a:t>
            </a:r>
          </a:p>
          <a:p>
            <a:pPr lvl="1"/>
            <a:r>
              <a:rPr lang="en-US" dirty="0"/>
              <a:t>Plays a pivotal role in various real-world settings such as diagnosis, approvals, decision making etc. </a:t>
            </a:r>
          </a:p>
          <a:p>
            <a:r>
              <a:rPr lang="en-US" sz="2400" dirty="0"/>
              <a:t>Fundamental methodology in the progress towards Artificial General Intelligence (AGI).</a:t>
            </a:r>
          </a:p>
          <a:p>
            <a:r>
              <a:rPr lang="en-US" sz="2400" dirty="0"/>
              <a:t>A lot of interest in context of Large Language Models (LLMs). </a:t>
            </a:r>
          </a:p>
          <a:p>
            <a:r>
              <a:rPr lang="en-US" sz="2400" dirty="0"/>
              <a:t>Adding reasoning can significantly improve the results. </a:t>
            </a:r>
          </a:p>
          <a:p>
            <a:endParaRPr lang="en-US" sz="2400" dirty="0"/>
          </a:p>
        </p:txBody>
      </p:sp>
      <p:cxnSp>
        <p:nvCxnSpPr>
          <p:cNvPr id="6" name="Straight Connector 5">
            <a:extLst>
              <a:ext uri="{FF2B5EF4-FFF2-40B4-BE49-F238E27FC236}">
                <a16:creationId xmlns:a16="http://schemas.microsoft.com/office/drawing/2014/main" id="{3DAA82E1-7205-AB28-1204-9DAE0AEEBEC3}"/>
              </a:ext>
            </a:extLst>
          </p:cNvPr>
          <p:cNvCxnSpPr>
            <a:cxnSpLocks/>
          </p:cNvCxnSpPr>
          <p:nvPr/>
        </p:nvCxnSpPr>
        <p:spPr>
          <a:xfrm flipV="1">
            <a:off x="10024110" y="2043350"/>
            <a:ext cx="0" cy="1048817"/>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hatGPT - Wikipedia">
            <a:extLst>
              <a:ext uri="{FF2B5EF4-FFF2-40B4-BE49-F238E27FC236}">
                <a16:creationId xmlns:a16="http://schemas.microsoft.com/office/drawing/2014/main" id="{E7AD70E3-A417-7103-FB98-73F33E383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75" y="1855288"/>
            <a:ext cx="712470" cy="71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478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B220-9CEB-F0D7-E393-1386ADD9D459}"/>
              </a:ext>
            </a:extLst>
          </p:cNvPr>
          <p:cNvSpPr>
            <a:spLocks noGrp="1"/>
          </p:cNvSpPr>
          <p:nvPr>
            <p:ph type="title"/>
          </p:nvPr>
        </p:nvSpPr>
        <p:spPr/>
        <p:txBody>
          <a:bodyPr/>
          <a:lstStyle/>
          <a:p>
            <a:r>
              <a:rPr lang="en-US" dirty="0"/>
              <a:t>Scientific Reasoning</a:t>
            </a:r>
          </a:p>
        </p:txBody>
      </p:sp>
      <p:sp>
        <p:nvSpPr>
          <p:cNvPr id="3" name="Content Placeholder 2">
            <a:extLst>
              <a:ext uri="{FF2B5EF4-FFF2-40B4-BE49-F238E27FC236}">
                <a16:creationId xmlns:a16="http://schemas.microsoft.com/office/drawing/2014/main" id="{F374B10D-D6EA-0B81-90DA-457961E03B6C}"/>
              </a:ext>
            </a:extLst>
          </p:cNvPr>
          <p:cNvSpPr>
            <a:spLocks noGrp="1"/>
          </p:cNvSpPr>
          <p:nvPr>
            <p:ph idx="1"/>
          </p:nvPr>
        </p:nvSpPr>
        <p:spPr/>
        <p:txBody>
          <a:bodyPr>
            <a:normAutofit/>
          </a:bodyPr>
          <a:lstStyle/>
          <a:p>
            <a:pPr marL="0" indent="0">
              <a:buNone/>
            </a:pPr>
            <a:r>
              <a:rPr lang="en-US" dirty="0">
                <a:effectLst/>
                <a:latin typeface="CMR10"/>
              </a:rPr>
              <a:t>Encompasses the cognitive abilities and problem-solving skills required for formulating, evaluating, and refining hypotheses or theories. </a:t>
            </a:r>
          </a:p>
          <a:p>
            <a:endParaRPr lang="en-US" dirty="0">
              <a:latin typeface="CMR10"/>
            </a:endParaRPr>
          </a:p>
          <a:p>
            <a:pPr marL="0" indent="0">
              <a:buNone/>
            </a:pPr>
            <a:r>
              <a:rPr lang="en-US" b="1" dirty="0">
                <a:latin typeface="CMR10"/>
              </a:rPr>
              <a:t>Examples</a:t>
            </a:r>
          </a:p>
          <a:p>
            <a:pPr lvl="1"/>
            <a:r>
              <a:rPr lang="en-US" sz="2800" dirty="0">
                <a:latin typeface="CMR10"/>
              </a:rPr>
              <a:t>AI for Physics</a:t>
            </a:r>
          </a:p>
          <a:p>
            <a:pPr lvl="1"/>
            <a:r>
              <a:rPr lang="en-US" sz="2800" dirty="0">
                <a:latin typeface="CMR10"/>
              </a:rPr>
              <a:t>AI for Chemistry</a:t>
            </a:r>
          </a:p>
          <a:p>
            <a:pPr lvl="1"/>
            <a:r>
              <a:rPr lang="en-US" sz="2800" dirty="0">
                <a:latin typeface="CMR10"/>
              </a:rPr>
              <a:t>AI for Quantum </a:t>
            </a:r>
          </a:p>
        </p:txBody>
      </p:sp>
    </p:spTree>
    <p:extLst>
      <p:ext uri="{BB962C8B-B14F-4D97-AF65-F5344CB8AC3E}">
        <p14:creationId xmlns:p14="http://schemas.microsoft.com/office/powerpoint/2010/main" val="561780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DB65-2DA8-6F33-043B-EDE1B48C2027}"/>
              </a:ext>
            </a:extLst>
          </p:cNvPr>
          <p:cNvSpPr>
            <a:spLocks noGrp="1"/>
          </p:cNvSpPr>
          <p:nvPr>
            <p:ph type="title"/>
          </p:nvPr>
        </p:nvSpPr>
        <p:spPr/>
        <p:txBody>
          <a:bodyPr>
            <a:normAutofit/>
          </a:bodyPr>
          <a:lstStyle/>
          <a:p>
            <a:r>
              <a:rPr lang="en-US" dirty="0"/>
              <a:t>Logical Reasoning</a:t>
            </a:r>
          </a:p>
        </p:txBody>
      </p:sp>
      <p:sp>
        <p:nvSpPr>
          <p:cNvPr id="3" name="Content Placeholder 2">
            <a:extLst>
              <a:ext uri="{FF2B5EF4-FFF2-40B4-BE49-F238E27FC236}">
                <a16:creationId xmlns:a16="http://schemas.microsoft.com/office/drawing/2014/main" id="{D9E38236-16DA-B38A-D57D-A96B54B5FB77}"/>
              </a:ext>
            </a:extLst>
          </p:cNvPr>
          <p:cNvSpPr>
            <a:spLocks noGrp="1"/>
          </p:cNvSpPr>
          <p:nvPr>
            <p:ph idx="1"/>
          </p:nvPr>
        </p:nvSpPr>
        <p:spPr>
          <a:xfrm>
            <a:off x="838200" y="1411550"/>
            <a:ext cx="4511040" cy="4765413"/>
          </a:xfrm>
        </p:spPr>
        <p:txBody>
          <a:bodyPr>
            <a:normAutofit/>
          </a:bodyPr>
          <a:lstStyle/>
          <a:p>
            <a:r>
              <a:rPr lang="en-US" sz="2400" dirty="0">
                <a:effectLst/>
                <a:latin typeface="CMR10"/>
              </a:rPr>
              <a:t>Logical reasoning, covering </a:t>
            </a:r>
            <a:r>
              <a:rPr lang="en-US" sz="2400" dirty="0">
                <a:solidFill>
                  <a:schemeClr val="accent1"/>
                </a:solidFill>
                <a:effectLst/>
                <a:latin typeface="CMR10"/>
              </a:rPr>
              <a:t>propositional and predicate</a:t>
            </a:r>
            <a:r>
              <a:rPr lang="en-US" sz="2400" dirty="0">
                <a:effectLst/>
                <a:latin typeface="CMR10"/>
              </a:rPr>
              <a:t> logic, is a rigorous form of thinking that involves using premises and their relations to derive conclusions that are implied by the premises.</a:t>
            </a:r>
          </a:p>
          <a:p>
            <a:r>
              <a:rPr lang="en-US" sz="2400" dirty="0">
                <a:effectLst/>
                <a:latin typeface="CMR10"/>
              </a:rPr>
              <a:t>It can serve as a fundamental basis for various domains in computer science and mathematics. </a:t>
            </a:r>
            <a:endParaRPr lang="en-US" sz="3600" dirty="0"/>
          </a:p>
          <a:p>
            <a:endParaRPr lang="en-US" sz="3600" dirty="0"/>
          </a:p>
        </p:txBody>
      </p:sp>
      <p:pic>
        <p:nvPicPr>
          <p:cNvPr id="5" name="Picture 4" descr="A close-up of a computer&#10;&#10;Description automatically generated">
            <a:extLst>
              <a:ext uri="{FF2B5EF4-FFF2-40B4-BE49-F238E27FC236}">
                <a16:creationId xmlns:a16="http://schemas.microsoft.com/office/drawing/2014/main" id="{1A44E319-5820-5545-AB2A-60959FB2A652}"/>
              </a:ext>
            </a:extLst>
          </p:cNvPr>
          <p:cNvPicPr>
            <a:picLocks noChangeAspect="1"/>
          </p:cNvPicPr>
          <p:nvPr/>
        </p:nvPicPr>
        <p:blipFill>
          <a:blip r:embed="rId3"/>
          <a:stretch>
            <a:fillRect/>
          </a:stretch>
        </p:blipFill>
        <p:spPr>
          <a:xfrm>
            <a:off x="5424471" y="365125"/>
            <a:ext cx="5676284" cy="2196665"/>
          </a:xfrm>
          <a:prstGeom prst="rect">
            <a:avLst/>
          </a:prstGeom>
        </p:spPr>
      </p:pic>
      <p:pic>
        <p:nvPicPr>
          <p:cNvPr id="7" name="Picture 6" descr="A diagram of a language model&#10;&#10;Description automatically generated">
            <a:extLst>
              <a:ext uri="{FF2B5EF4-FFF2-40B4-BE49-F238E27FC236}">
                <a16:creationId xmlns:a16="http://schemas.microsoft.com/office/drawing/2014/main" id="{0A8EA8AE-B763-6B0C-E08E-68C62BA759BB}"/>
              </a:ext>
            </a:extLst>
          </p:cNvPr>
          <p:cNvPicPr>
            <a:picLocks noChangeAspect="1"/>
          </p:cNvPicPr>
          <p:nvPr/>
        </p:nvPicPr>
        <p:blipFill>
          <a:blip r:embed="rId4"/>
          <a:stretch>
            <a:fillRect/>
          </a:stretch>
        </p:blipFill>
        <p:spPr>
          <a:xfrm>
            <a:off x="5349240" y="3021079"/>
            <a:ext cx="5826745" cy="3575795"/>
          </a:xfrm>
          <a:prstGeom prst="rect">
            <a:avLst/>
          </a:prstGeom>
        </p:spPr>
      </p:pic>
    </p:spTree>
    <p:extLst>
      <p:ext uri="{BB962C8B-B14F-4D97-AF65-F5344CB8AC3E}">
        <p14:creationId xmlns:p14="http://schemas.microsoft.com/office/powerpoint/2010/main" val="1953934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0C79-8F8D-118B-2D79-900CA220D829}"/>
              </a:ext>
            </a:extLst>
          </p:cNvPr>
          <p:cNvSpPr>
            <a:spLocks noGrp="1"/>
          </p:cNvSpPr>
          <p:nvPr>
            <p:ph type="title"/>
          </p:nvPr>
        </p:nvSpPr>
        <p:spPr/>
        <p:txBody>
          <a:bodyPr/>
          <a:lstStyle/>
          <a:p>
            <a:r>
              <a:rPr lang="en-US" dirty="0"/>
              <a:t>Causal Reasoning</a:t>
            </a:r>
          </a:p>
        </p:txBody>
      </p:sp>
      <p:sp>
        <p:nvSpPr>
          <p:cNvPr id="3" name="Content Placeholder 2">
            <a:extLst>
              <a:ext uri="{FF2B5EF4-FFF2-40B4-BE49-F238E27FC236}">
                <a16:creationId xmlns:a16="http://schemas.microsoft.com/office/drawing/2014/main" id="{780BC3C5-9442-E2BB-9EF0-B1141B415906}"/>
              </a:ext>
            </a:extLst>
          </p:cNvPr>
          <p:cNvSpPr>
            <a:spLocks noGrp="1"/>
          </p:cNvSpPr>
          <p:nvPr>
            <p:ph idx="1"/>
          </p:nvPr>
        </p:nvSpPr>
        <p:spPr>
          <a:xfrm>
            <a:off x="838200" y="2028497"/>
            <a:ext cx="6041571" cy="4160874"/>
          </a:xfrm>
        </p:spPr>
        <p:txBody>
          <a:bodyPr>
            <a:normAutofit/>
          </a:bodyPr>
          <a:lstStyle/>
          <a:p>
            <a:pPr marL="0" indent="0">
              <a:buNone/>
            </a:pPr>
            <a:r>
              <a:rPr lang="en-US" sz="2400" dirty="0">
                <a:effectLst/>
                <a:latin typeface="CMR10"/>
              </a:rPr>
              <a:t>Process of understanding and explaining cause-and-effect relationships between events, actions, or variables.</a:t>
            </a:r>
            <a:endParaRPr lang="en-US" sz="4000" dirty="0"/>
          </a:p>
        </p:txBody>
      </p:sp>
      <p:pic>
        <p:nvPicPr>
          <p:cNvPr id="5" name="Picture 4" descr="A diagram of a model&#10;&#10;Description automatically generated with medium confidence">
            <a:extLst>
              <a:ext uri="{FF2B5EF4-FFF2-40B4-BE49-F238E27FC236}">
                <a16:creationId xmlns:a16="http://schemas.microsoft.com/office/drawing/2014/main" id="{EC9C8719-9735-0FF4-33CE-4B5FA855EA77}"/>
              </a:ext>
            </a:extLst>
          </p:cNvPr>
          <p:cNvPicPr>
            <a:picLocks noChangeAspect="1"/>
          </p:cNvPicPr>
          <p:nvPr/>
        </p:nvPicPr>
        <p:blipFill>
          <a:blip r:embed="rId2"/>
          <a:stretch>
            <a:fillRect/>
          </a:stretch>
        </p:blipFill>
        <p:spPr>
          <a:xfrm>
            <a:off x="2831205" y="3425338"/>
            <a:ext cx="5872868" cy="2826237"/>
          </a:xfrm>
          <a:prstGeom prst="rect">
            <a:avLst/>
          </a:prstGeom>
        </p:spPr>
      </p:pic>
    </p:spTree>
    <p:extLst>
      <p:ext uri="{BB962C8B-B14F-4D97-AF65-F5344CB8AC3E}">
        <p14:creationId xmlns:p14="http://schemas.microsoft.com/office/powerpoint/2010/main" val="152266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41BD2-110B-AD09-4128-B40257D27478}"/>
              </a:ext>
            </a:extLst>
          </p:cNvPr>
          <p:cNvSpPr>
            <a:spLocks noGrp="1"/>
          </p:cNvSpPr>
          <p:nvPr>
            <p:ph type="title"/>
          </p:nvPr>
        </p:nvSpPr>
        <p:spPr/>
        <p:txBody>
          <a:bodyPr/>
          <a:lstStyle/>
          <a:p>
            <a:r>
              <a:rPr lang="en-US" dirty="0"/>
              <a:t>Counterfactual Reasoning</a:t>
            </a:r>
          </a:p>
        </p:txBody>
      </p:sp>
      <p:sp>
        <p:nvSpPr>
          <p:cNvPr id="3" name="Content Placeholder 2">
            <a:extLst>
              <a:ext uri="{FF2B5EF4-FFF2-40B4-BE49-F238E27FC236}">
                <a16:creationId xmlns:a16="http://schemas.microsoft.com/office/drawing/2014/main" id="{5F68F522-306B-8374-8B91-C9292193A329}"/>
              </a:ext>
            </a:extLst>
          </p:cNvPr>
          <p:cNvSpPr>
            <a:spLocks noGrp="1"/>
          </p:cNvSpPr>
          <p:nvPr>
            <p:ph idx="1"/>
          </p:nvPr>
        </p:nvSpPr>
        <p:spPr>
          <a:xfrm>
            <a:off x="838199" y="1411550"/>
            <a:ext cx="8494987" cy="4765413"/>
          </a:xfrm>
        </p:spPr>
        <p:txBody>
          <a:bodyPr>
            <a:normAutofit/>
          </a:bodyPr>
          <a:lstStyle/>
          <a:p>
            <a:r>
              <a:rPr lang="en-US" sz="2400" dirty="0">
                <a:effectLst/>
                <a:latin typeface="CMR10"/>
              </a:rPr>
              <a:t>Counterfactuals involve a premise that is false in the real world but assumed to be true in a hypothetical scenario. </a:t>
            </a:r>
          </a:p>
          <a:p>
            <a:r>
              <a:rPr lang="en-US" sz="2400" dirty="0">
                <a:effectLst/>
                <a:latin typeface="CMR10"/>
              </a:rPr>
              <a:t>For example, </a:t>
            </a:r>
            <a:r>
              <a:rPr lang="en-US" sz="2400" dirty="0">
                <a:solidFill>
                  <a:schemeClr val="accent1"/>
                </a:solidFill>
                <a:effectLst/>
                <a:latin typeface="CMR10"/>
              </a:rPr>
              <a:t>“If cats were vegetarians,” </a:t>
            </a:r>
            <a:r>
              <a:rPr lang="en-US" sz="2400" dirty="0">
                <a:effectLst/>
                <a:latin typeface="CMR10"/>
              </a:rPr>
              <a:t>followed by an imaginary consequence like </a:t>
            </a:r>
            <a:r>
              <a:rPr lang="en-US" sz="2400" dirty="0">
                <a:solidFill>
                  <a:schemeClr val="accent1"/>
                </a:solidFill>
                <a:effectLst/>
                <a:latin typeface="CMR10"/>
              </a:rPr>
              <a:t>“cats would love cabbages”</a:t>
            </a:r>
            <a:r>
              <a:rPr lang="en-US" sz="2400" dirty="0">
                <a:effectLst/>
                <a:latin typeface="CMR10"/>
              </a:rPr>
              <a:t> (</a:t>
            </a:r>
            <a:r>
              <a:rPr lang="en-US" sz="2400" dirty="0">
                <a:solidFill>
                  <a:srgbClr val="0000FF"/>
                </a:solidFill>
                <a:effectLst/>
                <a:latin typeface="CMR10"/>
              </a:rPr>
              <a:t>Li et al.</a:t>
            </a:r>
            <a:r>
              <a:rPr lang="en-US" sz="2400" dirty="0">
                <a:effectLst/>
                <a:latin typeface="CMR10"/>
              </a:rPr>
              <a:t>, </a:t>
            </a:r>
            <a:r>
              <a:rPr lang="en-US" sz="2400" dirty="0">
                <a:solidFill>
                  <a:srgbClr val="0000FF"/>
                </a:solidFill>
                <a:effectLst/>
                <a:latin typeface="CMR10"/>
              </a:rPr>
              <a:t>2023g</a:t>
            </a:r>
            <a:r>
              <a:rPr lang="en-US" sz="2400" dirty="0">
                <a:effectLst/>
                <a:latin typeface="CMR10"/>
              </a:rPr>
              <a:t>).</a:t>
            </a:r>
          </a:p>
          <a:p>
            <a:r>
              <a:rPr lang="en-US" sz="2400" dirty="0">
                <a:effectLst/>
                <a:latin typeface="CMR10"/>
              </a:rPr>
              <a:t>By subjecting language models to counterfactual testing, we can manipulate the factual accuracy and hypothetical nature of statements, thereby evaluating the models’ capacity to discern and effectively utilize this information in making predictions.</a:t>
            </a:r>
          </a:p>
          <a:p>
            <a:pPr lvl="1"/>
            <a:r>
              <a:rPr lang="en-US" dirty="0" err="1">
                <a:latin typeface="CMR10"/>
              </a:rPr>
              <a:t>Groundedness</a:t>
            </a:r>
            <a:r>
              <a:rPr lang="en-US" dirty="0">
                <a:latin typeface="CMR10"/>
              </a:rPr>
              <a:t> – Hallucination tradeoff scenarios</a:t>
            </a:r>
            <a:endParaRPr lang="en-US" sz="3600" dirty="0"/>
          </a:p>
          <a:p>
            <a:endParaRPr lang="en-US" sz="3600" dirty="0"/>
          </a:p>
        </p:txBody>
      </p:sp>
    </p:spTree>
    <p:extLst>
      <p:ext uri="{BB962C8B-B14F-4D97-AF65-F5344CB8AC3E}">
        <p14:creationId xmlns:p14="http://schemas.microsoft.com/office/powerpoint/2010/main" val="2608937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FD47-B999-8BA2-5B58-1E68808755C0}"/>
              </a:ext>
            </a:extLst>
          </p:cNvPr>
          <p:cNvSpPr>
            <a:spLocks noGrp="1"/>
          </p:cNvSpPr>
          <p:nvPr>
            <p:ph type="title"/>
          </p:nvPr>
        </p:nvSpPr>
        <p:spPr/>
        <p:txBody>
          <a:bodyPr/>
          <a:lstStyle/>
          <a:p>
            <a:r>
              <a:rPr lang="en-US" dirty="0"/>
              <a:t>Visual Reasoning</a:t>
            </a:r>
          </a:p>
        </p:txBody>
      </p:sp>
      <p:sp>
        <p:nvSpPr>
          <p:cNvPr id="3" name="Content Placeholder 2">
            <a:extLst>
              <a:ext uri="{FF2B5EF4-FFF2-40B4-BE49-F238E27FC236}">
                <a16:creationId xmlns:a16="http://schemas.microsoft.com/office/drawing/2014/main" id="{99401CB0-F160-FD1B-A0AD-92D4D51AF910}"/>
              </a:ext>
            </a:extLst>
          </p:cNvPr>
          <p:cNvSpPr>
            <a:spLocks noGrp="1"/>
          </p:cNvSpPr>
          <p:nvPr>
            <p:ph idx="1"/>
          </p:nvPr>
        </p:nvSpPr>
        <p:spPr>
          <a:xfrm>
            <a:off x="386508" y="4549966"/>
            <a:ext cx="6840557" cy="2060154"/>
          </a:xfrm>
        </p:spPr>
        <p:txBody>
          <a:bodyPr>
            <a:normAutofit fontScale="85000" lnSpcReduction="10000"/>
          </a:bodyPr>
          <a:lstStyle/>
          <a:p>
            <a:r>
              <a:rPr lang="en-US" sz="2000" dirty="0">
                <a:effectLst/>
                <a:latin typeface="CMR10"/>
              </a:rPr>
              <a:t>Visual reasoning refers to the cognitive process of understanding, analyzing, and drawing conclusions from visual information. It involves the ability to </a:t>
            </a:r>
            <a:r>
              <a:rPr lang="en-US" sz="2000" dirty="0">
                <a:solidFill>
                  <a:schemeClr val="accent1"/>
                </a:solidFill>
                <a:effectLst/>
                <a:latin typeface="CMR10"/>
              </a:rPr>
              <a:t>perceive, interpret, and reason </a:t>
            </a:r>
            <a:r>
              <a:rPr lang="en-US" sz="2000" dirty="0">
                <a:effectLst/>
                <a:latin typeface="CMR10"/>
              </a:rPr>
              <a:t>about visual stimuli such as images, scenes, or other visual representations (</a:t>
            </a:r>
            <a:r>
              <a:rPr lang="en-US" sz="2000" dirty="0">
                <a:solidFill>
                  <a:srgbClr val="0000FF"/>
                </a:solidFill>
                <a:effectLst/>
                <a:latin typeface="CMR10"/>
              </a:rPr>
              <a:t>Ding et al.</a:t>
            </a:r>
            <a:r>
              <a:rPr lang="en-US" sz="2000" dirty="0">
                <a:effectLst/>
                <a:latin typeface="CMR10"/>
              </a:rPr>
              <a:t>, </a:t>
            </a:r>
            <a:r>
              <a:rPr lang="en-US" sz="2000" dirty="0">
                <a:solidFill>
                  <a:srgbClr val="0000FF"/>
                </a:solidFill>
                <a:effectLst/>
                <a:latin typeface="CMR10"/>
              </a:rPr>
              <a:t>2023b</a:t>
            </a:r>
            <a:r>
              <a:rPr lang="en-US" sz="2000" dirty="0">
                <a:effectLst/>
                <a:latin typeface="CMR10"/>
              </a:rPr>
              <a:t>). </a:t>
            </a:r>
            <a:endParaRPr lang="en-US" sz="3200" dirty="0"/>
          </a:p>
          <a:p>
            <a:r>
              <a:rPr lang="en-US" sz="2000" dirty="0">
                <a:effectLst/>
                <a:latin typeface="CMR10"/>
              </a:rPr>
              <a:t>General-purpose Visual Understanding Evaluation (G-VUE) is a </a:t>
            </a:r>
            <a:r>
              <a:rPr lang="en-US" sz="2000" dirty="0">
                <a:solidFill>
                  <a:schemeClr val="accent1"/>
                </a:solidFill>
                <a:effectLst/>
                <a:latin typeface="CMR10"/>
              </a:rPr>
              <a:t>comprehensive evaluation framework</a:t>
            </a:r>
            <a:r>
              <a:rPr lang="en-US" sz="2000" dirty="0">
                <a:effectLst/>
                <a:latin typeface="CMR10"/>
              </a:rPr>
              <a:t> (</a:t>
            </a:r>
            <a:r>
              <a:rPr lang="en-US" sz="2000" dirty="0">
                <a:solidFill>
                  <a:srgbClr val="0000FF"/>
                </a:solidFill>
                <a:effectLst/>
                <a:latin typeface="CMR10"/>
              </a:rPr>
              <a:t>Huang et al.</a:t>
            </a:r>
            <a:r>
              <a:rPr lang="en-US" sz="2000" dirty="0">
                <a:effectLst/>
                <a:latin typeface="CMR10"/>
              </a:rPr>
              <a:t>, </a:t>
            </a:r>
            <a:r>
              <a:rPr lang="en-US" sz="2000" dirty="0">
                <a:solidFill>
                  <a:srgbClr val="0000FF"/>
                </a:solidFill>
                <a:effectLst/>
                <a:latin typeface="CMR10"/>
              </a:rPr>
              <a:t>2023b</a:t>
            </a:r>
            <a:r>
              <a:rPr lang="en-US" sz="2000" dirty="0">
                <a:effectLst/>
                <a:latin typeface="CMR10"/>
              </a:rPr>
              <a:t>). It aims to assess the full range of visual cognitive abilities. </a:t>
            </a:r>
            <a:endParaRPr lang="en-US" sz="3200" dirty="0"/>
          </a:p>
        </p:txBody>
      </p:sp>
      <p:pic>
        <p:nvPicPr>
          <p:cNvPr id="5" name="Picture 4" descr="A diagram of visual reasoning&#10;&#10;Description automatically generated">
            <a:extLst>
              <a:ext uri="{FF2B5EF4-FFF2-40B4-BE49-F238E27FC236}">
                <a16:creationId xmlns:a16="http://schemas.microsoft.com/office/drawing/2014/main" id="{C83BF82B-3B65-5EB8-AA09-F99F1A0975D8}"/>
              </a:ext>
            </a:extLst>
          </p:cNvPr>
          <p:cNvPicPr>
            <a:picLocks noChangeAspect="1"/>
          </p:cNvPicPr>
          <p:nvPr/>
        </p:nvPicPr>
        <p:blipFill>
          <a:blip r:embed="rId3"/>
          <a:stretch>
            <a:fillRect/>
          </a:stretch>
        </p:blipFill>
        <p:spPr>
          <a:xfrm>
            <a:off x="2114131" y="1302237"/>
            <a:ext cx="7963738" cy="2808540"/>
          </a:xfrm>
          <a:prstGeom prst="rect">
            <a:avLst/>
          </a:prstGeom>
        </p:spPr>
      </p:pic>
      <p:sp>
        <p:nvSpPr>
          <p:cNvPr id="7" name="TextBox 6">
            <a:extLst>
              <a:ext uri="{FF2B5EF4-FFF2-40B4-BE49-F238E27FC236}">
                <a16:creationId xmlns:a16="http://schemas.microsoft.com/office/drawing/2014/main" id="{1A2C4C8E-B27D-E85F-873B-80216990EC93}"/>
              </a:ext>
            </a:extLst>
          </p:cNvPr>
          <p:cNvSpPr txBox="1"/>
          <p:nvPr/>
        </p:nvSpPr>
        <p:spPr>
          <a:xfrm>
            <a:off x="7863289" y="4549966"/>
            <a:ext cx="4328711" cy="2123658"/>
          </a:xfrm>
          <a:prstGeom prst="rect">
            <a:avLst/>
          </a:prstGeom>
          <a:noFill/>
        </p:spPr>
        <p:txBody>
          <a:bodyPr wrap="square">
            <a:spAutoFit/>
          </a:bodyPr>
          <a:lstStyle/>
          <a:p>
            <a:r>
              <a:rPr lang="en-US" sz="2400" dirty="0">
                <a:effectLst/>
                <a:latin typeface="CMBX10"/>
              </a:rPr>
              <a:t>3D Reasoning </a:t>
            </a:r>
            <a:endParaRPr lang="en-US" dirty="0"/>
          </a:p>
          <a:p>
            <a:r>
              <a:rPr lang="en-US" sz="1800" dirty="0">
                <a:effectLst/>
                <a:latin typeface="CMR10"/>
              </a:rPr>
              <a:t>refers to the cognitive process of understanding, analyzing, and reasoning about 3D objects or spatial arrangements. </a:t>
            </a:r>
            <a:endParaRPr lang="en-US" dirty="0"/>
          </a:p>
          <a:p>
            <a:r>
              <a:rPr lang="en-US" sz="1800" dirty="0">
                <a:effectLst/>
                <a:latin typeface="CMR10"/>
              </a:rPr>
              <a:t>3D-LLM (</a:t>
            </a:r>
            <a:r>
              <a:rPr lang="en-US" sz="1800" dirty="0">
                <a:solidFill>
                  <a:srgbClr val="0000FF"/>
                </a:solidFill>
                <a:effectLst/>
                <a:latin typeface="CMR10"/>
              </a:rPr>
              <a:t>Hong et al.</a:t>
            </a:r>
            <a:r>
              <a:rPr lang="en-US" sz="1800" dirty="0">
                <a:effectLst/>
                <a:latin typeface="CMR10"/>
              </a:rPr>
              <a:t>, </a:t>
            </a:r>
            <a:r>
              <a:rPr lang="en-US" sz="1800" dirty="0">
                <a:solidFill>
                  <a:srgbClr val="0000FF"/>
                </a:solidFill>
                <a:effectLst/>
                <a:latin typeface="CMR10"/>
              </a:rPr>
              <a:t>2023</a:t>
            </a:r>
            <a:r>
              <a:rPr lang="en-US" sz="1800" dirty="0">
                <a:effectLst/>
                <a:latin typeface="CMR10"/>
              </a:rPr>
              <a:t>), </a:t>
            </a:r>
            <a:r>
              <a:rPr lang="en-US" sz="1800" dirty="0" err="1">
                <a:effectLst/>
                <a:latin typeface="CMR10"/>
              </a:rPr>
              <a:t>PointLLM</a:t>
            </a:r>
            <a:r>
              <a:rPr lang="en-US" sz="1800" dirty="0">
                <a:effectLst/>
                <a:latin typeface="CMR10"/>
              </a:rPr>
              <a:t> (</a:t>
            </a:r>
            <a:r>
              <a:rPr lang="en-US" sz="1800" dirty="0">
                <a:solidFill>
                  <a:srgbClr val="0000FF"/>
                </a:solidFill>
                <a:effectLst/>
                <a:latin typeface="CMR10"/>
              </a:rPr>
              <a:t>Xu et al.</a:t>
            </a:r>
            <a:r>
              <a:rPr lang="en-US" sz="1800" dirty="0">
                <a:effectLst/>
                <a:latin typeface="CMR10"/>
              </a:rPr>
              <a:t>, </a:t>
            </a:r>
            <a:r>
              <a:rPr lang="en-US" sz="1800" dirty="0">
                <a:solidFill>
                  <a:srgbClr val="0000FF"/>
                </a:solidFill>
                <a:effectLst/>
                <a:latin typeface="CMR10"/>
              </a:rPr>
              <a:t>2023c</a:t>
            </a:r>
            <a:r>
              <a:rPr lang="en-US" sz="1800" dirty="0">
                <a:effectLst/>
                <a:latin typeface="CMR10"/>
              </a:rPr>
              <a:t>) </a:t>
            </a:r>
            <a:r>
              <a:rPr lang="en-US" dirty="0">
                <a:latin typeface="CMR10"/>
              </a:rPr>
              <a:t>are</a:t>
            </a:r>
            <a:r>
              <a:rPr lang="en-US" sz="1800" dirty="0">
                <a:effectLst/>
                <a:latin typeface="CMR10"/>
              </a:rPr>
              <a:t> designed to process 3D point clouds along with their associated features. </a:t>
            </a:r>
            <a:endParaRPr lang="en-US" dirty="0"/>
          </a:p>
        </p:txBody>
      </p:sp>
    </p:spTree>
    <p:extLst>
      <p:ext uri="{BB962C8B-B14F-4D97-AF65-F5344CB8AC3E}">
        <p14:creationId xmlns:p14="http://schemas.microsoft.com/office/powerpoint/2010/main" val="3978667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BFBE-A509-02A9-4B80-2799233791AE}"/>
              </a:ext>
            </a:extLst>
          </p:cNvPr>
          <p:cNvSpPr>
            <a:spLocks noGrp="1"/>
          </p:cNvSpPr>
          <p:nvPr>
            <p:ph type="title"/>
          </p:nvPr>
        </p:nvSpPr>
        <p:spPr/>
        <p:txBody>
          <a:bodyPr>
            <a:normAutofit/>
          </a:bodyPr>
          <a:lstStyle/>
          <a:p>
            <a:r>
              <a:rPr lang="en-US" sz="4000" b="0" dirty="0">
                <a:effectLst/>
                <a:latin typeface="CMBX12"/>
              </a:rPr>
              <a:t>Audio Reasoning</a:t>
            </a:r>
            <a:endParaRPr lang="en-US" b="0" dirty="0"/>
          </a:p>
        </p:txBody>
      </p:sp>
      <p:sp>
        <p:nvSpPr>
          <p:cNvPr id="3" name="Content Placeholder 2">
            <a:extLst>
              <a:ext uri="{FF2B5EF4-FFF2-40B4-BE49-F238E27FC236}">
                <a16:creationId xmlns:a16="http://schemas.microsoft.com/office/drawing/2014/main" id="{02CD8676-3011-8B60-5126-0E9D166D7E2F}"/>
              </a:ext>
            </a:extLst>
          </p:cNvPr>
          <p:cNvSpPr>
            <a:spLocks noGrp="1"/>
          </p:cNvSpPr>
          <p:nvPr>
            <p:ph idx="1"/>
          </p:nvPr>
        </p:nvSpPr>
        <p:spPr/>
        <p:txBody>
          <a:bodyPr>
            <a:normAutofit/>
          </a:bodyPr>
          <a:lstStyle/>
          <a:p>
            <a:r>
              <a:rPr lang="en-US" sz="2400" dirty="0">
                <a:effectLst/>
                <a:latin typeface="CMR10"/>
              </a:rPr>
              <a:t>Cognitive mechanism of comprehending, examining, and </a:t>
            </a:r>
            <a:r>
              <a:rPr lang="en-US" sz="2400" dirty="0">
                <a:solidFill>
                  <a:schemeClr val="accent1"/>
                </a:solidFill>
                <a:effectLst/>
                <a:latin typeface="CMR10"/>
              </a:rPr>
              <a:t>deriving conclusions from auditory data</a:t>
            </a:r>
            <a:r>
              <a:rPr lang="en-US" sz="2400" dirty="0">
                <a:effectLst/>
                <a:latin typeface="CMR10"/>
              </a:rPr>
              <a:t>, of which speech is the major source.</a:t>
            </a:r>
          </a:p>
          <a:p>
            <a:r>
              <a:rPr lang="en-US" sz="2400" dirty="0">
                <a:effectLst/>
                <a:latin typeface="CMR10"/>
              </a:rPr>
              <a:t>Speech representations learned in a self-supervised fashion provide a promising solution in this direction, where a single foundation model is trained and can be applied to a wide spectrum of downstream tasks (</a:t>
            </a:r>
            <a:r>
              <a:rPr lang="en-US" sz="2400" dirty="0">
                <a:solidFill>
                  <a:srgbClr val="0000FF"/>
                </a:solidFill>
                <a:effectLst/>
                <a:latin typeface="CMR10"/>
              </a:rPr>
              <a:t>Mohamed et al.</a:t>
            </a:r>
            <a:r>
              <a:rPr lang="en-US" sz="2400" dirty="0">
                <a:effectLst/>
                <a:latin typeface="CMR10"/>
              </a:rPr>
              <a:t>, </a:t>
            </a:r>
            <a:r>
              <a:rPr lang="en-US" sz="2400" dirty="0">
                <a:solidFill>
                  <a:srgbClr val="0000FF"/>
                </a:solidFill>
                <a:effectLst/>
                <a:latin typeface="CMR10"/>
              </a:rPr>
              <a:t>2022</a:t>
            </a:r>
            <a:r>
              <a:rPr lang="en-US" sz="2400" dirty="0">
                <a:effectLst/>
                <a:latin typeface="CMR10"/>
              </a:rPr>
              <a:t>). </a:t>
            </a:r>
            <a:endParaRPr lang="en-US" sz="3600" dirty="0"/>
          </a:p>
          <a:p>
            <a:r>
              <a:rPr lang="en-US" sz="2400" dirty="0">
                <a:latin typeface="CMR10"/>
              </a:rPr>
              <a:t>S</a:t>
            </a:r>
            <a:r>
              <a:rPr lang="en-US" sz="2400" dirty="0">
                <a:effectLst/>
                <a:latin typeface="CMR10"/>
              </a:rPr>
              <a:t>peech processing can be broadly classified into two distinct categories:</a:t>
            </a:r>
          </a:p>
          <a:p>
            <a:pPr lvl="1"/>
            <a:r>
              <a:rPr lang="en-US" dirty="0">
                <a:latin typeface="CMR10"/>
              </a:rPr>
              <a:t>D</a:t>
            </a:r>
            <a:r>
              <a:rPr lang="en-US" dirty="0">
                <a:effectLst/>
                <a:latin typeface="CMR10"/>
              </a:rPr>
              <a:t>iscriminative tasks</a:t>
            </a:r>
          </a:p>
          <a:p>
            <a:pPr lvl="1"/>
            <a:r>
              <a:rPr lang="en-US" dirty="0">
                <a:latin typeface="CMR10"/>
              </a:rPr>
              <a:t>G</a:t>
            </a:r>
            <a:r>
              <a:rPr lang="en-US" dirty="0">
                <a:effectLst/>
                <a:latin typeface="CMR10"/>
              </a:rPr>
              <a:t>enerative tasks</a:t>
            </a:r>
            <a:endParaRPr lang="en-US" sz="4000" dirty="0"/>
          </a:p>
        </p:txBody>
      </p:sp>
    </p:spTree>
    <p:extLst>
      <p:ext uri="{BB962C8B-B14F-4D97-AF65-F5344CB8AC3E}">
        <p14:creationId xmlns:p14="http://schemas.microsoft.com/office/powerpoint/2010/main" val="16132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3C54-979B-90E0-1677-2E2180D05151}"/>
              </a:ext>
            </a:extLst>
          </p:cNvPr>
          <p:cNvSpPr>
            <a:spLocks noGrp="1"/>
          </p:cNvSpPr>
          <p:nvPr>
            <p:ph type="title"/>
          </p:nvPr>
        </p:nvSpPr>
        <p:spPr/>
        <p:txBody>
          <a:bodyPr/>
          <a:lstStyle/>
          <a:p>
            <a:r>
              <a:rPr lang="en-US" dirty="0"/>
              <a:t>Multimodal Reasoning</a:t>
            </a:r>
          </a:p>
        </p:txBody>
      </p:sp>
      <p:sp>
        <p:nvSpPr>
          <p:cNvPr id="3" name="Content Placeholder 2">
            <a:extLst>
              <a:ext uri="{FF2B5EF4-FFF2-40B4-BE49-F238E27FC236}">
                <a16:creationId xmlns:a16="http://schemas.microsoft.com/office/drawing/2014/main" id="{2E335155-651F-5CB6-5DD4-B6F2400F1ABD}"/>
              </a:ext>
            </a:extLst>
          </p:cNvPr>
          <p:cNvSpPr>
            <a:spLocks noGrp="1"/>
          </p:cNvSpPr>
          <p:nvPr>
            <p:ph idx="1"/>
          </p:nvPr>
        </p:nvSpPr>
        <p:spPr>
          <a:xfrm>
            <a:off x="7141027" y="1389778"/>
            <a:ext cx="4876801" cy="4765413"/>
          </a:xfrm>
        </p:spPr>
        <p:txBody>
          <a:bodyPr>
            <a:normAutofit/>
          </a:bodyPr>
          <a:lstStyle/>
          <a:p>
            <a:pPr marL="0" indent="0">
              <a:buNone/>
            </a:pPr>
            <a:r>
              <a:rPr lang="en-US" sz="2400" dirty="0">
                <a:effectLst/>
                <a:latin typeface="CMR10"/>
              </a:rPr>
              <a:t>Cognitive process of integrating and reasoning across multiple modalities of information, such as text, images, videos, and other sensory inputs, to enhance understanding and perform complex reasoning tasks.</a:t>
            </a:r>
            <a:endParaRPr lang="en-US" sz="3600" dirty="0"/>
          </a:p>
          <a:p>
            <a:endParaRPr lang="en-US" sz="3600" dirty="0"/>
          </a:p>
        </p:txBody>
      </p:sp>
      <p:pic>
        <p:nvPicPr>
          <p:cNvPr id="5" name="Picture 4">
            <a:extLst>
              <a:ext uri="{FF2B5EF4-FFF2-40B4-BE49-F238E27FC236}">
                <a16:creationId xmlns:a16="http://schemas.microsoft.com/office/drawing/2014/main" id="{2E41E81F-09CB-BABD-1F7B-E0C52EAB5450}"/>
              </a:ext>
            </a:extLst>
          </p:cNvPr>
          <p:cNvPicPr>
            <a:picLocks noChangeAspect="1"/>
          </p:cNvPicPr>
          <p:nvPr/>
        </p:nvPicPr>
        <p:blipFill>
          <a:blip r:embed="rId2"/>
          <a:stretch>
            <a:fillRect/>
          </a:stretch>
        </p:blipFill>
        <p:spPr>
          <a:xfrm>
            <a:off x="838200" y="1450507"/>
            <a:ext cx="5827536" cy="4704684"/>
          </a:xfrm>
          <a:prstGeom prst="rect">
            <a:avLst/>
          </a:prstGeom>
        </p:spPr>
      </p:pic>
    </p:spTree>
    <p:extLst>
      <p:ext uri="{BB962C8B-B14F-4D97-AF65-F5344CB8AC3E}">
        <p14:creationId xmlns:p14="http://schemas.microsoft.com/office/powerpoint/2010/main" val="96152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3D78-D133-ED7F-5D5D-1DFA61E6B9F0}"/>
              </a:ext>
            </a:extLst>
          </p:cNvPr>
          <p:cNvSpPr>
            <a:spLocks noGrp="1"/>
          </p:cNvSpPr>
          <p:nvPr>
            <p:ph type="title"/>
          </p:nvPr>
        </p:nvSpPr>
        <p:spPr/>
        <p:txBody>
          <a:bodyPr/>
          <a:lstStyle/>
          <a:p>
            <a:r>
              <a:rPr lang="en-US" dirty="0"/>
              <a:t>Agent Reasoning</a:t>
            </a:r>
          </a:p>
        </p:txBody>
      </p:sp>
      <p:sp>
        <p:nvSpPr>
          <p:cNvPr id="3" name="Content Placeholder 2">
            <a:extLst>
              <a:ext uri="{FF2B5EF4-FFF2-40B4-BE49-F238E27FC236}">
                <a16:creationId xmlns:a16="http://schemas.microsoft.com/office/drawing/2014/main" id="{DDB27ABD-0A39-7E26-CD9D-9ED2C1A30207}"/>
              </a:ext>
            </a:extLst>
          </p:cNvPr>
          <p:cNvSpPr>
            <a:spLocks noGrp="1"/>
          </p:cNvSpPr>
          <p:nvPr>
            <p:ph idx="1"/>
          </p:nvPr>
        </p:nvSpPr>
        <p:spPr>
          <a:xfrm>
            <a:off x="838200" y="1411550"/>
            <a:ext cx="10515600" cy="4765413"/>
          </a:xfrm>
        </p:spPr>
        <p:txBody>
          <a:bodyPr>
            <a:normAutofit/>
          </a:bodyPr>
          <a:lstStyle/>
          <a:p>
            <a:r>
              <a:rPr lang="en-US" sz="2000" dirty="0">
                <a:effectLst/>
                <a:latin typeface="CMR10"/>
              </a:rPr>
              <a:t>Agent reasoning, is an important capability for the Autonomous Language Agents, which refers to a cognitive process that integrates </a:t>
            </a:r>
            <a:r>
              <a:rPr lang="en-US" sz="2000" dirty="0">
                <a:solidFill>
                  <a:schemeClr val="accent1"/>
                </a:solidFill>
                <a:effectLst/>
                <a:latin typeface="CMR10"/>
              </a:rPr>
              <a:t>perception, action, and interaction </a:t>
            </a:r>
            <a:r>
              <a:rPr lang="en-US" sz="2000" dirty="0">
                <a:effectLst/>
                <a:latin typeface="CMR10"/>
              </a:rPr>
              <a:t>with the physical environment or simulated environment to support reasoning and problem-solving. </a:t>
            </a:r>
          </a:p>
          <a:p>
            <a:r>
              <a:rPr lang="en-US" sz="2000" dirty="0">
                <a:effectLst/>
                <a:latin typeface="CMR10"/>
              </a:rPr>
              <a:t>Autonomous Agents in the context of Large Language Models have the ability to perform a wide range of tasks, such as </a:t>
            </a:r>
            <a:r>
              <a:rPr lang="en-US" sz="2000" dirty="0">
                <a:solidFill>
                  <a:schemeClr val="accent1"/>
                </a:solidFill>
                <a:effectLst/>
                <a:latin typeface="CMR10"/>
              </a:rPr>
              <a:t>task decomposition, generating code, answering questions, engaging in dialogue, providing recommendations</a:t>
            </a:r>
            <a:r>
              <a:rPr lang="en-US" sz="2000" dirty="0">
                <a:effectLst/>
                <a:latin typeface="CMR10"/>
              </a:rPr>
              <a:t>, and more. </a:t>
            </a:r>
          </a:p>
          <a:p>
            <a:r>
              <a:rPr lang="en-US" sz="2000" dirty="0">
                <a:effectLst/>
                <a:latin typeface="CMR10"/>
              </a:rPr>
              <a:t>Autonomous Agents, often known as AI Agents, harness the power of LLMs to autonomously perform tasks, </a:t>
            </a:r>
            <a:r>
              <a:rPr lang="en-US" sz="2000" dirty="0">
                <a:solidFill>
                  <a:schemeClr val="accent1"/>
                </a:solidFill>
                <a:effectLst/>
                <a:latin typeface="CMR10"/>
              </a:rPr>
              <a:t>utilizing their extensive knowledge, reasoning skills, and vast informational resources.</a:t>
            </a:r>
            <a:endParaRPr lang="en-US" sz="3200" dirty="0">
              <a:solidFill>
                <a:schemeClr val="accent1"/>
              </a:solidFill>
            </a:endParaRPr>
          </a:p>
          <a:p>
            <a:endParaRPr lang="en-US" sz="3200" dirty="0"/>
          </a:p>
        </p:txBody>
      </p:sp>
      <p:pic>
        <p:nvPicPr>
          <p:cNvPr id="6" name="Picture 5" descr="A diagram of a single agent processing&#10;&#10;Description automatically generated">
            <a:extLst>
              <a:ext uri="{FF2B5EF4-FFF2-40B4-BE49-F238E27FC236}">
                <a16:creationId xmlns:a16="http://schemas.microsoft.com/office/drawing/2014/main" id="{8B2EDF8E-2434-D2D3-A1BA-49BA5227973B}"/>
              </a:ext>
            </a:extLst>
          </p:cNvPr>
          <p:cNvPicPr>
            <a:picLocks noChangeAspect="1"/>
          </p:cNvPicPr>
          <p:nvPr/>
        </p:nvPicPr>
        <p:blipFill>
          <a:blip r:embed="rId2"/>
          <a:stretch>
            <a:fillRect/>
          </a:stretch>
        </p:blipFill>
        <p:spPr>
          <a:xfrm>
            <a:off x="2917634" y="4398054"/>
            <a:ext cx="6356732" cy="2442029"/>
          </a:xfrm>
          <a:prstGeom prst="rect">
            <a:avLst/>
          </a:prstGeom>
        </p:spPr>
      </p:pic>
    </p:spTree>
    <p:extLst>
      <p:ext uri="{BB962C8B-B14F-4D97-AF65-F5344CB8AC3E}">
        <p14:creationId xmlns:p14="http://schemas.microsoft.com/office/powerpoint/2010/main" val="174026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0255-2CD9-0318-D501-56F8F1B131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1B1DEA-21B2-CBA9-062A-93A3A5BFAFD0}"/>
              </a:ext>
            </a:extLst>
          </p:cNvPr>
          <p:cNvSpPr>
            <a:spLocks noGrp="1"/>
          </p:cNvSpPr>
          <p:nvPr>
            <p:ph type="title"/>
          </p:nvPr>
        </p:nvSpPr>
        <p:spPr/>
        <p:txBody>
          <a:bodyPr/>
          <a:lstStyle/>
          <a:p>
            <a:r>
              <a:rPr lang="en-US" dirty="0"/>
              <a:t>Agent Reasoning</a:t>
            </a:r>
          </a:p>
        </p:txBody>
      </p:sp>
      <p:pic>
        <p:nvPicPr>
          <p:cNvPr id="5" name="Picture 4" descr="A diagram of a variety of information&#10;&#10;Description automatically generated with medium confidence">
            <a:extLst>
              <a:ext uri="{FF2B5EF4-FFF2-40B4-BE49-F238E27FC236}">
                <a16:creationId xmlns:a16="http://schemas.microsoft.com/office/drawing/2014/main" id="{5EC31C84-A65A-F514-E486-65870C489912}"/>
              </a:ext>
            </a:extLst>
          </p:cNvPr>
          <p:cNvPicPr>
            <a:picLocks noChangeAspect="1"/>
          </p:cNvPicPr>
          <p:nvPr/>
        </p:nvPicPr>
        <p:blipFill>
          <a:blip r:embed="rId2"/>
          <a:stretch>
            <a:fillRect/>
          </a:stretch>
        </p:blipFill>
        <p:spPr>
          <a:xfrm>
            <a:off x="5762217" y="1225118"/>
            <a:ext cx="5609613" cy="3012669"/>
          </a:xfrm>
          <a:prstGeom prst="rect">
            <a:avLst/>
          </a:prstGeom>
        </p:spPr>
      </p:pic>
      <p:sp>
        <p:nvSpPr>
          <p:cNvPr id="6" name="Content Placeholder 5">
            <a:extLst>
              <a:ext uri="{FF2B5EF4-FFF2-40B4-BE49-F238E27FC236}">
                <a16:creationId xmlns:a16="http://schemas.microsoft.com/office/drawing/2014/main" id="{715E33BE-B6D2-5843-DF09-1B0B2FFF156A}"/>
              </a:ext>
            </a:extLst>
          </p:cNvPr>
          <p:cNvSpPr>
            <a:spLocks noGrp="1"/>
          </p:cNvSpPr>
          <p:nvPr>
            <p:ph idx="1"/>
          </p:nvPr>
        </p:nvSpPr>
        <p:spPr>
          <a:xfrm>
            <a:off x="838200" y="1411550"/>
            <a:ext cx="3880945" cy="4765413"/>
          </a:xfrm>
        </p:spPr>
        <p:txBody>
          <a:bodyPr>
            <a:normAutofit lnSpcReduction="10000"/>
          </a:bodyPr>
          <a:lstStyle/>
          <a:p>
            <a:pPr marL="0" indent="0">
              <a:buNone/>
            </a:pPr>
            <a:r>
              <a:rPr lang="en-US" dirty="0"/>
              <a:t>Embodied Reasoning</a:t>
            </a:r>
          </a:p>
          <a:p>
            <a:r>
              <a:rPr lang="en-US" sz="2400" dirty="0"/>
              <a:t>Cognition is deeply intertwined with bodily experiences and sensorimotor interactions with the environment</a:t>
            </a:r>
          </a:p>
          <a:p>
            <a:r>
              <a:rPr lang="en-US" sz="2400" dirty="0"/>
              <a:t>Example: Our understanding of concepts like "up" and "down" is grounded in our bodily experiences of gravity and spatial orientation.</a:t>
            </a:r>
          </a:p>
          <a:p>
            <a:pPr lvl="1"/>
            <a:endParaRPr lang="en-US" dirty="0"/>
          </a:p>
        </p:txBody>
      </p:sp>
    </p:spTree>
    <p:extLst>
      <p:ext uri="{BB962C8B-B14F-4D97-AF65-F5344CB8AC3E}">
        <p14:creationId xmlns:p14="http://schemas.microsoft.com/office/powerpoint/2010/main" val="2093490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9C8B6-6A2E-F25C-491C-6531521F9A39}"/>
              </a:ext>
            </a:extLst>
          </p:cNvPr>
          <p:cNvSpPr>
            <a:spLocks noGrp="1"/>
          </p:cNvSpPr>
          <p:nvPr>
            <p:ph type="title"/>
          </p:nvPr>
        </p:nvSpPr>
        <p:spPr/>
        <p:txBody>
          <a:bodyPr/>
          <a:lstStyle/>
          <a:p>
            <a:r>
              <a:rPr lang="en-US" dirty="0"/>
              <a:t>Reasoning in Autonomous Driving</a:t>
            </a:r>
          </a:p>
        </p:txBody>
      </p:sp>
      <p:sp>
        <p:nvSpPr>
          <p:cNvPr id="3" name="Content Placeholder 2">
            <a:extLst>
              <a:ext uri="{FF2B5EF4-FFF2-40B4-BE49-F238E27FC236}">
                <a16:creationId xmlns:a16="http://schemas.microsoft.com/office/drawing/2014/main" id="{71A9DFE0-5C80-EB10-3D05-F2F7CAA761E4}"/>
              </a:ext>
            </a:extLst>
          </p:cNvPr>
          <p:cNvSpPr>
            <a:spLocks noGrp="1"/>
          </p:cNvSpPr>
          <p:nvPr>
            <p:ph idx="1"/>
          </p:nvPr>
        </p:nvSpPr>
        <p:spPr>
          <a:xfrm>
            <a:off x="838200" y="1411550"/>
            <a:ext cx="6774455" cy="4765413"/>
          </a:xfrm>
        </p:spPr>
        <p:txBody>
          <a:bodyPr>
            <a:noAutofit/>
          </a:bodyPr>
          <a:lstStyle/>
          <a:p>
            <a:r>
              <a:rPr lang="en-US" sz="1800" dirty="0">
                <a:solidFill>
                  <a:srgbClr val="0000FF"/>
                </a:solidFill>
                <a:effectLst/>
                <a:latin typeface="CMR10"/>
              </a:rPr>
              <a:t>Chen et al. </a:t>
            </a:r>
            <a:r>
              <a:rPr lang="en-US" sz="1800" dirty="0">
                <a:effectLst/>
                <a:latin typeface="CMR10"/>
              </a:rPr>
              <a:t>(</a:t>
            </a:r>
            <a:r>
              <a:rPr lang="en-US" sz="1800" dirty="0">
                <a:solidFill>
                  <a:srgbClr val="0000FF"/>
                </a:solidFill>
                <a:effectLst/>
                <a:latin typeface="CMR10"/>
              </a:rPr>
              <a:t>2023f</a:t>
            </a:r>
            <a:r>
              <a:rPr lang="en-US" sz="1800" dirty="0">
                <a:effectLst/>
                <a:latin typeface="CMR10"/>
              </a:rPr>
              <a:t>) propose the frontiers and challenges for end-to-end autonomous driving, where logical reasoning with LLMs could have substantial impacts on different driving scenarios. </a:t>
            </a:r>
          </a:p>
          <a:p>
            <a:r>
              <a:rPr lang="en-US" sz="1800" dirty="0">
                <a:effectLst/>
                <a:latin typeface="CMR10"/>
              </a:rPr>
              <a:t>Common sense and world knowledge inherited from foundation models could unleash the substantial effectiveness of algorithms onboard to handle corner cases and enhance </a:t>
            </a:r>
            <a:r>
              <a:rPr lang="en-US" sz="1800" dirty="0" err="1">
                <a:effectLst/>
                <a:latin typeface="CMR10"/>
              </a:rPr>
              <a:t>explainability</a:t>
            </a:r>
            <a:r>
              <a:rPr lang="en-US" sz="1800" dirty="0">
                <a:effectLst/>
                <a:latin typeface="CMR10"/>
              </a:rPr>
              <a:t> and safety. </a:t>
            </a:r>
            <a:endParaRPr lang="en-US" sz="1800" dirty="0">
              <a:latin typeface="CMR10"/>
            </a:endParaRPr>
          </a:p>
          <a:p>
            <a:pPr marL="0" indent="0">
              <a:buNone/>
            </a:pPr>
            <a:r>
              <a:rPr lang="en-US" sz="1800" b="1" dirty="0">
                <a:effectLst/>
                <a:latin typeface="CMR10"/>
              </a:rPr>
              <a:t>Examples</a:t>
            </a:r>
          </a:p>
          <a:p>
            <a:r>
              <a:rPr lang="en-US" sz="1800" dirty="0">
                <a:effectLst/>
                <a:latin typeface="CMR10"/>
              </a:rPr>
              <a:t>DriveGPT4 (</a:t>
            </a:r>
            <a:r>
              <a:rPr lang="en-US" sz="1800" dirty="0">
                <a:solidFill>
                  <a:srgbClr val="0000FF"/>
                </a:solidFill>
                <a:effectLst/>
                <a:latin typeface="CMR10"/>
              </a:rPr>
              <a:t>Xu et al.</a:t>
            </a:r>
            <a:r>
              <a:rPr lang="en-US" sz="1800" dirty="0">
                <a:effectLst/>
                <a:latin typeface="CMR10"/>
              </a:rPr>
              <a:t>, </a:t>
            </a:r>
            <a:r>
              <a:rPr lang="en-US" sz="1800" dirty="0">
                <a:solidFill>
                  <a:srgbClr val="0000FF"/>
                </a:solidFill>
                <a:effectLst/>
                <a:latin typeface="CMR10"/>
              </a:rPr>
              <a:t>2023e</a:t>
            </a:r>
            <a:r>
              <a:rPr lang="en-US" sz="1800" dirty="0">
                <a:effectLst/>
                <a:latin typeface="CMR10"/>
              </a:rPr>
              <a:t>) represents a groundbreaking endeavor that harnesses LLMs to comprehend an interpretable end-to-end autonomous driving system. This pioneering effort not only showcases remarkable qualitative but also quantitative achievements when benchmarked against challenging standards. </a:t>
            </a:r>
          </a:p>
          <a:p>
            <a:r>
              <a:rPr lang="en-US" sz="1800" dirty="0">
                <a:effectLst/>
                <a:latin typeface="CMR10"/>
              </a:rPr>
              <a:t>GPT-Driver (</a:t>
            </a:r>
            <a:r>
              <a:rPr lang="en-US" sz="1800" dirty="0">
                <a:solidFill>
                  <a:srgbClr val="0000FF"/>
                </a:solidFill>
                <a:effectLst/>
                <a:latin typeface="CMR10"/>
              </a:rPr>
              <a:t>Mao et al.</a:t>
            </a:r>
            <a:r>
              <a:rPr lang="en-US" sz="1800" dirty="0">
                <a:effectLst/>
                <a:latin typeface="CMR10"/>
              </a:rPr>
              <a:t>, </a:t>
            </a:r>
            <a:r>
              <a:rPr lang="en-US" sz="1800" dirty="0">
                <a:solidFill>
                  <a:srgbClr val="0000FF"/>
                </a:solidFill>
                <a:effectLst/>
                <a:latin typeface="CMR10"/>
              </a:rPr>
              <a:t>2023a</a:t>
            </a:r>
            <a:r>
              <a:rPr lang="en-US" sz="1800" dirty="0">
                <a:effectLst/>
                <a:latin typeface="CMR10"/>
              </a:rPr>
              <a:t>) and Agent Driver (</a:t>
            </a:r>
            <a:r>
              <a:rPr lang="en-US" sz="1800" dirty="0">
                <a:solidFill>
                  <a:srgbClr val="0000FF"/>
                </a:solidFill>
                <a:effectLst/>
                <a:latin typeface="CMR10"/>
              </a:rPr>
              <a:t>Mao et al.</a:t>
            </a:r>
            <a:r>
              <a:rPr lang="en-US" sz="1800" dirty="0">
                <a:effectLst/>
                <a:latin typeface="CMR10"/>
              </a:rPr>
              <a:t>, </a:t>
            </a:r>
            <a:r>
              <a:rPr lang="en-US" sz="1800" dirty="0">
                <a:solidFill>
                  <a:srgbClr val="0000FF"/>
                </a:solidFill>
                <a:effectLst/>
                <a:latin typeface="CMR10"/>
              </a:rPr>
              <a:t>2023b</a:t>
            </a:r>
            <a:r>
              <a:rPr lang="en-US" sz="1800" dirty="0">
                <a:effectLst/>
                <a:latin typeface="CMR10"/>
              </a:rPr>
              <a:t>) introduce the approach by utilizing LLMs as cognitive agents to operate a tool library.</a:t>
            </a:r>
            <a:endParaRPr lang="en-US" sz="1800" dirty="0"/>
          </a:p>
        </p:txBody>
      </p:sp>
      <p:pic>
        <p:nvPicPr>
          <p:cNvPr id="5" name="Picture 4" descr="A diagram of a video game&#10;&#10;Description automatically generated with medium confidence">
            <a:extLst>
              <a:ext uri="{FF2B5EF4-FFF2-40B4-BE49-F238E27FC236}">
                <a16:creationId xmlns:a16="http://schemas.microsoft.com/office/drawing/2014/main" id="{6AC4BE4E-58A3-7975-569E-5C0BBA2BE882}"/>
              </a:ext>
            </a:extLst>
          </p:cNvPr>
          <p:cNvPicPr>
            <a:picLocks noChangeAspect="1"/>
          </p:cNvPicPr>
          <p:nvPr/>
        </p:nvPicPr>
        <p:blipFill>
          <a:blip r:embed="rId2"/>
          <a:stretch>
            <a:fillRect/>
          </a:stretch>
        </p:blipFill>
        <p:spPr>
          <a:xfrm>
            <a:off x="7618203" y="1316448"/>
            <a:ext cx="4288045" cy="2830008"/>
          </a:xfrm>
          <a:prstGeom prst="rect">
            <a:avLst/>
          </a:prstGeom>
        </p:spPr>
      </p:pic>
    </p:spTree>
    <p:extLst>
      <p:ext uri="{BB962C8B-B14F-4D97-AF65-F5344CB8AC3E}">
        <p14:creationId xmlns:p14="http://schemas.microsoft.com/office/powerpoint/2010/main" val="144761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4A428-280F-6D6B-E72B-0080B844E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41140-1BE5-B957-F9B5-1B150B0B8C5E}"/>
              </a:ext>
            </a:extLst>
          </p:cNvPr>
          <p:cNvSpPr>
            <a:spLocks noGrp="1"/>
          </p:cNvSpPr>
          <p:nvPr>
            <p:ph type="title"/>
          </p:nvPr>
        </p:nvSpPr>
        <p:spPr>
          <a:xfrm>
            <a:off x="231225" y="365125"/>
            <a:ext cx="6011917" cy="1263657"/>
          </a:xfrm>
        </p:spPr>
        <p:txBody>
          <a:bodyPr>
            <a:normAutofit/>
          </a:bodyPr>
          <a:lstStyle/>
          <a:p>
            <a:r>
              <a:rPr lang="en-US" dirty="0"/>
              <a:t>Emergent abilities of LLMs</a:t>
            </a:r>
          </a:p>
        </p:txBody>
      </p:sp>
      <p:sp>
        <p:nvSpPr>
          <p:cNvPr id="3" name="Content Placeholder 2">
            <a:extLst>
              <a:ext uri="{FF2B5EF4-FFF2-40B4-BE49-F238E27FC236}">
                <a16:creationId xmlns:a16="http://schemas.microsoft.com/office/drawing/2014/main" id="{4A0F3CDA-9BE8-9E55-9EEF-46E87FC1A92D}"/>
              </a:ext>
            </a:extLst>
          </p:cNvPr>
          <p:cNvSpPr>
            <a:spLocks noGrp="1"/>
          </p:cNvSpPr>
          <p:nvPr>
            <p:ph idx="1"/>
          </p:nvPr>
        </p:nvSpPr>
        <p:spPr>
          <a:xfrm>
            <a:off x="355788" y="1481634"/>
            <a:ext cx="5740211" cy="2585867"/>
          </a:xfrm>
        </p:spPr>
        <p:txBody>
          <a:bodyPr>
            <a:normAutofit/>
          </a:bodyPr>
          <a:lstStyle/>
          <a:p>
            <a:r>
              <a:rPr lang="en-US" sz="2000" dirty="0"/>
              <a:t>An ability is emergent if it is not present in smaller models but is present in larger models</a:t>
            </a:r>
          </a:p>
          <a:p>
            <a:r>
              <a:rPr lang="en-US" sz="2000" dirty="0"/>
              <a:t>Size of a model depends on</a:t>
            </a:r>
          </a:p>
          <a:p>
            <a:pPr lvl="1"/>
            <a:r>
              <a:rPr lang="en-US" sz="1800" dirty="0"/>
              <a:t>Training FLOPs</a:t>
            </a:r>
          </a:p>
          <a:p>
            <a:pPr lvl="1"/>
            <a:r>
              <a:rPr lang="en-US" sz="1800" dirty="0"/>
              <a:t>Number of model parameters</a:t>
            </a:r>
          </a:p>
          <a:p>
            <a:pPr lvl="1"/>
            <a:r>
              <a:rPr lang="en-US" sz="1800" dirty="0"/>
              <a:t>Training data size</a:t>
            </a:r>
            <a:endParaRPr lang="en-US" sz="2000" dirty="0"/>
          </a:p>
          <a:p>
            <a:endParaRPr lang="en-US" sz="2000" dirty="0"/>
          </a:p>
          <a:p>
            <a:endParaRPr lang="en-US" sz="2000" dirty="0"/>
          </a:p>
        </p:txBody>
      </p:sp>
      <p:pic>
        <p:nvPicPr>
          <p:cNvPr id="10" name="Picture 9" descr="A group of graphs showing different types of numbers&#10;&#10;Description automatically generated with medium confidence">
            <a:extLst>
              <a:ext uri="{FF2B5EF4-FFF2-40B4-BE49-F238E27FC236}">
                <a16:creationId xmlns:a16="http://schemas.microsoft.com/office/drawing/2014/main" id="{8F3CCA8C-6A3B-B050-6618-01DFCE349EBA}"/>
              </a:ext>
            </a:extLst>
          </p:cNvPr>
          <p:cNvPicPr>
            <a:picLocks noChangeAspect="1"/>
          </p:cNvPicPr>
          <p:nvPr/>
        </p:nvPicPr>
        <p:blipFill>
          <a:blip r:embed="rId3"/>
          <a:stretch>
            <a:fillRect/>
          </a:stretch>
        </p:blipFill>
        <p:spPr>
          <a:xfrm>
            <a:off x="6332787" y="365125"/>
            <a:ext cx="5100212" cy="350532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CD2F535-713B-8612-3839-1224155265B3}"/>
              </a:ext>
            </a:extLst>
          </p:cNvPr>
          <p:cNvSpPr txBox="1"/>
          <p:nvPr/>
        </p:nvSpPr>
        <p:spPr>
          <a:xfrm>
            <a:off x="170280" y="6334780"/>
            <a:ext cx="4008794" cy="523220"/>
          </a:xfrm>
          <a:prstGeom prst="rect">
            <a:avLst/>
          </a:prstGeom>
          <a:noFill/>
        </p:spPr>
        <p:txBody>
          <a:bodyPr wrap="square" rtlCol="0">
            <a:spAutoFit/>
          </a:bodyPr>
          <a:lstStyle/>
          <a:p>
            <a:r>
              <a:rPr lang="en-US" sz="1400" dirty="0">
                <a:solidFill>
                  <a:schemeClr val="bg1">
                    <a:lumMod val="50000"/>
                  </a:schemeClr>
                </a:solidFill>
              </a:rPr>
              <a:t>Emergent Abilities of Large Language Models</a:t>
            </a:r>
          </a:p>
          <a:p>
            <a:r>
              <a:rPr lang="en-US" sz="1400" dirty="0">
                <a:solidFill>
                  <a:schemeClr val="bg1">
                    <a:lumMod val="50000"/>
                  </a:schemeClr>
                </a:solidFill>
              </a:rPr>
              <a:t>Jason Wei et al.</a:t>
            </a:r>
          </a:p>
        </p:txBody>
      </p:sp>
      <p:pic>
        <p:nvPicPr>
          <p:cNvPr id="5" name="Picture 4" descr="A white paper with black text&#10;&#10;Description automatically generated">
            <a:extLst>
              <a:ext uri="{FF2B5EF4-FFF2-40B4-BE49-F238E27FC236}">
                <a16:creationId xmlns:a16="http://schemas.microsoft.com/office/drawing/2014/main" id="{097D90B3-A1D6-8DEF-9CB4-5D2D4C994AA8}"/>
              </a:ext>
            </a:extLst>
          </p:cNvPr>
          <p:cNvPicPr>
            <a:picLocks noChangeAspect="1"/>
          </p:cNvPicPr>
          <p:nvPr/>
        </p:nvPicPr>
        <p:blipFill>
          <a:blip r:embed="rId4"/>
          <a:stretch>
            <a:fillRect/>
          </a:stretch>
        </p:blipFill>
        <p:spPr>
          <a:xfrm>
            <a:off x="4570936" y="4428652"/>
            <a:ext cx="4483834" cy="150402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2B45F92-D5E2-B74D-4418-91A02AB3DB35}"/>
              </a:ext>
            </a:extLst>
          </p:cNvPr>
          <p:cNvSpPr txBox="1"/>
          <p:nvPr/>
        </p:nvSpPr>
        <p:spPr>
          <a:xfrm>
            <a:off x="5833634" y="5949190"/>
            <a:ext cx="2007083" cy="369332"/>
          </a:xfrm>
          <a:prstGeom prst="rect">
            <a:avLst/>
          </a:prstGeom>
          <a:noFill/>
        </p:spPr>
        <p:txBody>
          <a:bodyPr wrap="square">
            <a:spAutoFit/>
          </a:bodyPr>
          <a:lstStyle/>
          <a:p>
            <a:r>
              <a:rPr lang="en-US" sz="1800" dirty="0">
                <a:solidFill>
                  <a:srgbClr val="C00000"/>
                </a:solidFill>
              </a:rPr>
              <a:t>Argues against it</a:t>
            </a:r>
          </a:p>
        </p:txBody>
      </p:sp>
    </p:spTree>
    <p:extLst>
      <p:ext uri="{BB962C8B-B14F-4D97-AF65-F5344CB8AC3E}">
        <p14:creationId xmlns:p14="http://schemas.microsoft.com/office/powerpoint/2010/main" val="298586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A4C0-9943-1D65-766C-B460C77A6246}"/>
              </a:ext>
            </a:extLst>
          </p:cNvPr>
          <p:cNvSpPr>
            <a:spLocks noGrp="1"/>
          </p:cNvSpPr>
          <p:nvPr>
            <p:ph type="title"/>
          </p:nvPr>
        </p:nvSpPr>
        <p:spPr/>
        <p:txBody>
          <a:bodyPr>
            <a:normAutofit/>
          </a:bodyPr>
          <a:lstStyle/>
          <a:p>
            <a:r>
              <a:rPr lang="en-US" sz="4000" b="0" dirty="0">
                <a:effectLst/>
                <a:latin typeface="CMBX12"/>
              </a:rPr>
              <a:t>Other Tasks and Applications </a:t>
            </a:r>
            <a:endParaRPr lang="en-US" b="0" dirty="0"/>
          </a:p>
        </p:txBody>
      </p:sp>
      <p:sp>
        <p:nvSpPr>
          <p:cNvPr id="3" name="Content Placeholder 2">
            <a:extLst>
              <a:ext uri="{FF2B5EF4-FFF2-40B4-BE49-F238E27FC236}">
                <a16:creationId xmlns:a16="http://schemas.microsoft.com/office/drawing/2014/main" id="{5CABA55C-F1E8-31B0-517A-3ED83F3C6135}"/>
              </a:ext>
            </a:extLst>
          </p:cNvPr>
          <p:cNvSpPr>
            <a:spLocks noGrp="1"/>
          </p:cNvSpPr>
          <p:nvPr>
            <p:ph idx="1"/>
          </p:nvPr>
        </p:nvSpPr>
        <p:spPr>
          <a:xfrm>
            <a:off x="838200" y="1411550"/>
            <a:ext cx="3189051" cy="4765413"/>
          </a:xfrm>
        </p:spPr>
        <p:txBody>
          <a:bodyPr>
            <a:normAutofit/>
          </a:bodyPr>
          <a:lstStyle/>
          <a:p>
            <a:pPr marL="0" indent="0" algn="ctr">
              <a:buNone/>
            </a:pPr>
            <a:r>
              <a:rPr lang="en-US" sz="1800" b="1" dirty="0">
                <a:effectLst/>
                <a:latin typeface="CMBX10"/>
              </a:rPr>
              <a:t>Theory of Mind (</a:t>
            </a:r>
            <a:r>
              <a:rPr lang="en-US" sz="1800" b="1" dirty="0" err="1">
                <a:effectLst/>
                <a:latin typeface="CMBX10"/>
              </a:rPr>
              <a:t>ToM</a:t>
            </a:r>
            <a:r>
              <a:rPr lang="en-US" sz="1800" b="1" dirty="0">
                <a:effectLst/>
                <a:latin typeface="CMBX10"/>
              </a:rPr>
              <a:t>) </a:t>
            </a:r>
          </a:p>
          <a:p>
            <a:r>
              <a:rPr lang="en-US" sz="1600" dirty="0">
                <a:solidFill>
                  <a:srgbClr val="374151"/>
                </a:solidFill>
                <a:latin typeface="+mj-lt"/>
              </a:rPr>
              <a:t>A</a:t>
            </a:r>
            <a:r>
              <a:rPr lang="en-US" sz="1600" b="0" i="0" dirty="0">
                <a:solidFill>
                  <a:srgbClr val="374151"/>
                </a:solidFill>
                <a:effectLst/>
                <a:latin typeface="+mj-lt"/>
              </a:rPr>
              <a:t>bility of a system to understand and interpret the mental states of other agents, such as beliefs, intentions, and emotions, in order to interact with them effectively. Crucial for developing AI systems that can engage in natural and socially intelligent interactions with humans and other agents.</a:t>
            </a:r>
            <a:endParaRPr lang="en-US" sz="1600" dirty="0">
              <a:effectLst/>
              <a:latin typeface="+mj-lt"/>
            </a:endParaRPr>
          </a:p>
          <a:p>
            <a:r>
              <a:rPr lang="en-US" sz="1600" dirty="0">
                <a:effectLst/>
                <a:latin typeface="+mj-lt"/>
              </a:rPr>
              <a:t>Development of </a:t>
            </a:r>
            <a:r>
              <a:rPr lang="en-US" sz="1600" dirty="0" err="1">
                <a:effectLst/>
                <a:latin typeface="+mj-lt"/>
              </a:rPr>
              <a:t>ToM</a:t>
            </a:r>
            <a:r>
              <a:rPr lang="en-US" sz="1600" dirty="0">
                <a:effectLst/>
                <a:latin typeface="+mj-lt"/>
              </a:rPr>
              <a:t>-like ability in models is speculated to have occurred naturally and independently as a consequence of their advancing language skills (</a:t>
            </a:r>
            <a:r>
              <a:rPr lang="en-US" sz="1600" dirty="0">
                <a:solidFill>
                  <a:srgbClr val="0000FF"/>
                </a:solidFill>
                <a:effectLst/>
                <a:latin typeface="+mj-lt"/>
              </a:rPr>
              <a:t>Kosinski</a:t>
            </a:r>
            <a:r>
              <a:rPr lang="en-US" sz="1600" dirty="0">
                <a:effectLst/>
                <a:latin typeface="+mj-lt"/>
              </a:rPr>
              <a:t>, </a:t>
            </a:r>
            <a:r>
              <a:rPr lang="en-US" sz="1600" dirty="0">
                <a:solidFill>
                  <a:srgbClr val="0000FF"/>
                </a:solidFill>
                <a:effectLst/>
                <a:latin typeface="+mj-lt"/>
              </a:rPr>
              <a:t>2023</a:t>
            </a:r>
            <a:r>
              <a:rPr lang="en-US" sz="1600" dirty="0">
                <a:effectLst/>
                <a:latin typeface="+mj-lt"/>
              </a:rPr>
              <a:t>)</a:t>
            </a:r>
          </a:p>
        </p:txBody>
      </p:sp>
      <p:sp>
        <p:nvSpPr>
          <p:cNvPr id="4" name="Content Placeholder 2">
            <a:extLst>
              <a:ext uri="{FF2B5EF4-FFF2-40B4-BE49-F238E27FC236}">
                <a16:creationId xmlns:a16="http://schemas.microsoft.com/office/drawing/2014/main" id="{CEEE35A4-180C-E966-40C2-86B0AA9B275C}"/>
              </a:ext>
            </a:extLst>
          </p:cNvPr>
          <p:cNvSpPr txBox="1">
            <a:spLocks/>
          </p:cNvSpPr>
          <p:nvPr/>
        </p:nvSpPr>
        <p:spPr>
          <a:xfrm>
            <a:off x="4613342" y="1411550"/>
            <a:ext cx="3849722" cy="47654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Weather Forecasting </a:t>
            </a:r>
          </a:p>
          <a:p>
            <a:r>
              <a:rPr lang="en-US" sz="2000" dirty="0"/>
              <a:t>Medical Reasoning</a:t>
            </a:r>
          </a:p>
          <a:p>
            <a:pPr lvl="1"/>
            <a:r>
              <a:rPr lang="en-US" sz="1600" dirty="0"/>
              <a:t>Best treatment </a:t>
            </a:r>
          </a:p>
          <a:p>
            <a:pPr lvl="1"/>
            <a:r>
              <a:rPr lang="en-US" sz="1600" dirty="0"/>
              <a:t>….</a:t>
            </a:r>
          </a:p>
          <a:p>
            <a:r>
              <a:rPr lang="en-US" sz="2000" dirty="0"/>
              <a:t>Bioinformatics Reasoning</a:t>
            </a:r>
          </a:p>
          <a:p>
            <a:pPr lvl="1"/>
            <a:r>
              <a:rPr lang="en-US" sz="1600" dirty="0"/>
              <a:t>Drug discovery </a:t>
            </a:r>
          </a:p>
          <a:p>
            <a:pPr lvl="1"/>
            <a:r>
              <a:rPr lang="en-US" sz="1600" dirty="0"/>
              <a:t>Genetic sequence understanding</a:t>
            </a:r>
          </a:p>
          <a:p>
            <a:pPr lvl="1"/>
            <a:r>
              <a:rPr lang="en-US" sz="1600" dirty="0"/>
              <a:t>….</a:t>
            </a:r>
          </a:p>
          <a:p>
            <a:r>
              <a:rPr lang="en-US" sz="2000" dirty="0"/>
              <a:t>Long Chain Reasoning</a:t>
            </a:r>
          </a:p>
          <a:p>
            <a:pPr lvl="1"/>
            <a:r>
              <a:rPr lang="en-US" sz="1800" dirty="0">
                <a:effectLst/>
                <a:latin typeface="CMR10"/>
              </a:rPr>
              <a:t>Long-chain reasoning is often required in complex problem-solving, decision-making, and understanding of intricate systems. </a:t>
            </a:r>
            <a:r>
              <a:rPr lang="en-US" sz="1600" dirty="0"/>
              <a:t> </a:t>
            </a:r>
          </a:p>
          <a:p>
            <a:r>
              <a:rPr lang="en-US" sz="2000" dirty="0"/>
              <a:t>Code Generation</a:t>
            </a:r>
          </a:p>
        </p:txBody>
      </p:sp>
      <p:sp>
        <p:nvSpPr>
          <p:cNvPr id="5" name="Content Placeholder 2">
            <a:extLst>
              <a:ext uri="{FF2B5EF4-FFF2-40B4-BE49-F238E27FC236}">
                <a16:creationId xmlns:a16="http://schemas.microsoft.com/office/drawing/2014/main" id="{8202D32D-3942-D31C-7F19-159CB8B517C6}"/>
              </a:ext>
            </a:extLst>
          </p:cNvPr>
          <p:cNvSpPr txBox="1">
            <a:spLocks/>
          </p:cNvSpPr>
          <p:nvPr/>
        </p:nvSpPr>
        <p:spPr>
          <a:xfrm>
            <a:off x="8296877" y="1411550"/>
            <a:ext cx="3849722" cy="476541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Abstract Reasoning</a:t>
            </a:r>
          </a:p>
          <a:p>
            <a:pPr lvl="1"/>
            <a:r>
              <a:rPr lang="en-US" sz="1600" dirty="0"/>
              <a:t>Cognitive ability to analyze and manipulate abstract concepts, ideas or symbols without relying on specific contexts or examples. </a:t>
            </a:r>
          </a:p>
          <a:p>
            <a:pPr lvl="1"/>
            <a:r>
              <a:rPr lang="en-US" sz="1800" dirty="0">
                <a:solidFill>
                  <a:srgbClr val="0000FF"/>
                </a:solidFill>
                <a:effectLst/>
                <a:latin typeface="CMR10"/>
              </a:rPr>
              <a:t>Gendron et al. </a:t>
            </a:r>
            <a:r>
              <a:rPr lang="en-US" sz="1800" dirty="0">
                <a:effectLst/>
                <a:latin typeface="CMR10"/>
              </a:rPr>
              <a:t>(</a:t>
            </a:r>
            <a:r>
              <a:rPr lang="en-US" sz="1800" dirty="0">
                <a:solidFill>
                  <a:srgbClr val="0000FF"/>
                </a:solidFill>
                <a:effectLst/>
                <a:latin typeface="CMR10"/>
              </a:rPr>
              <a:t>2023</a:t>
            </a:r>
            <a:r>
              <a:rPr lang="en-US" sz="1800" dirty="0">
                <a:effectLst/>
                <a:latin typeface="CMR10"/>
              </a:rPr>
              <a:t>) Demonstrate notably limited performance compared to their performance on other NL. </a:t>
            </a:r>
          </a:p>
          <a:p>
            <a:pPr marL="457200" lvl="1" indent="0">
              <a:buNone/>
            </a:pPr>
            <a:endParaRPr lang="en-US" sz="1800" dirty="0">
              <a:latin typeface="CMR10"/>
            </a:endParaRPr>
          </a:p>
          <a:p>
            <a:r>
              <a:rPr lang="en-US" sz="2000" dirty="0">
                <a:latin typeface="CMR10"/>
              </a:rPr>
              <a:t>Defeasible Reasoning</a:t>
            </a:r>
          </a:p>
          <a:p>
            <a:pPr lvl="1"/>
            <a:r>
              <a:rPr lang="en-US" sz="1700" dirty="0">
                <a:effectLst/>
                <a:latin typeface="CMR10"/>
              </a:rPr>
              <a:t>Defeasible reasoning refers to a mode of reasoning in which conclusions can be overturned or revised based on new evidence or information. </a:t>
            </a:r>
          </a:p>
          <a:p>
            <a:pPr lvl="1"/>
            <a:r>
              <a:rPr lang="en-US" sz="1700" dirty="0">
                <a:effectLst/>
                <a:latin typeface="CMR10"/>
              </a:rPr>
              <a:t>CURIOUS (</a:t>
            </a:r>
            <a:r>
              <a:rPr lang="en-US" sz="1700" dirty="0" err="1">
                <a:solidFill>
                  <a:srgbClr val="0000FF"/>
                </a:solidFill>
                <a:effectLst/>
                <a:latin typeface="CMR10"/>
              </a:rPr>
              <a:t>Madaan</a:t>
            </a:r>
            <a:r>
              <a:rPr lang="en-US" sz="1700" dirty="0">
                <a:solidFill>
                  <a:srgbClr val="0000FF"/>
                </a:solidFill>
                <a:effectLst/>
                <a:latin typeface="CMR10"/>
              </a:rPr>
              <a:t> et al.</a:t>
            </a:r>
            <a:r>
              <a:rPr lang="en-US" sz="1700" dirty="0">
                <a:effectLst/>
                <a:latin typeface="CMR10"/>
              </a:rPr>
              <a:t>, </a:t>
            </a:r>
            <a:r>
              <a:rPr lang="en-US" sz="1700" dirty="0">
                <a:solidFill>
                  <a:srgbClr val="0000FF"/>
                </a:solidFill>
                <a:effectLst/>
                <a:latin typeface="CMR10"/>
              </a:rPr>
              <a:t>2021</a:t>
            </a:r>
            <a:r>
              <a:rPr lang="en-US" sz="1700" dirty="0">
                <a:effectLst/>
                <a:latin typeface="CMR10"/>
              </a:rPr>
              <a:t>) is a framework that supports defeasible reasoning for humans, utilizing an inference graph (</a:t>
            </a:r>
            <a:r>
              <a:rPr lang="en-US" sz="1700" dirty="0">
                <a:solidFill>
                  <a:srgbClr val="0000FF"/>
                </a:solidFill>
                <a:effectLst/>
                <a:latin typeface="CMR10"/>
              </a:rPr>
              <a:t>Pollock</a:t>
            </a:r>
            <a:r>
              <a:rPr lang="en-US" sz="1700" dirty="0">
                <a:effectLst/>
                <a:latin typeface="CMR10"/>
              </a:rPr>
              <a:t>, </a:t>
            </a:r>
            <a:r>
              <a:rPr lang="en-US" sz="1700" dirty="0">
                <a:solidFill>
                  <a:srgbClr val="0000FF"/>
                </a:solidFill>
                <a:effectLst/>
                <a:latin typeface="CMR10"/>
              </a:rPr>
              <a:t>2009</a:t>
            </a:r>
            <a:r>
              <a:rPr lang="en-US" sz="1700" dirty="0">
                <a:effectLst/>
                <a:latin typeface="CMR10"/>
              </a:rPr>
              <a:t>). </a:t>
            </a:r>
            <a:endParaRPr lang="en-US" sz="1700" dirty="0"/>
          </a:p>
          <a:p>
            <a:endParaRPr lang="en-US" sz="2000" dirty="0"/>
          </a:p>
        </p:txBody>
      </p:sp>
    </p:spTree>
    <p:extLst>
      <p:ext uri="{BB962C8B-B14F-4D97-AF65-F5344CB8AC3E}">
        <p14:creationId xmlns:p14="http://schemas.microsoft.com/office/powerpoint/2010/main" val="4220219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83E0-6D21-15E5-1AFA-982FC177EF5B}"/>
              </a:ext>
            </a:extLst>
          </p:cNvPr>
          <p:cNvSpPr>
            <a:spLocks noGrp="1"/>
          </p:cNvSpPr>
          <p:nvPr>
            <p:ph type="title"/>
          </p:nvPr>
        </p:nvSpPr>
        <p:spPr/>
        <p:txBody>
          <a:bodyPr/>
          <a:lstStyle/>
          <a:p>
            <a:r>
              <a:rPr lang="en-US" dirty="0"/>
              <a:t>Datasets</a:t>
            </a:r>
          </a:p>
        </p:txBody>
      </p:sp>
      <p:pic>
        <p:nvPicPr>
          <p:cNvPr id="5" name="Picture 4" descr="A table of maths&#10;&#10;Description automatically generated">
            <a:extLst>
              <a:ext uri="{FF2B5EF4-FFF2-40B4-BE49-F238E27FC236}">
                <a16:creationId xmlns:a16="http://schemas.microsoft.com/office/drawing/2014/main" id="{DB452509-FEA8-C75A-757A-3BE38DF2EF87}"/>
              </a:ext>
            </a:extLst>
          </p:cNvPr>
          <p:cNvPicPr>
            <a:picLocks noChangeAspect="1"/>
          </p:cNvPicPr>
          <p:nvPr/>
        </p:nvPicPr>
        <p:blipFill>
          <a:blip r:embed="rId2"/>
          <a:stretch>
            <a:fillRect/>
          </a:stretch>
        </p:blipFill>
        <p:spPr>
          <a:xfrm>
            <a:off x="948925" y="1225118"/>
            <a:ext cx="4925744" cy="5632882"/>
          </a:xfrm>
          <a:prstGeom prst="rect">
            <a:avLst/>
          </a:prstGeom>
        </p:spPr>
      </p:pic>
      <p:pic>
        <p:nvPicPr>
          <p:cNvPr id="7" name="Picture 6" descr="A table of text with numbers and words&#10;&#10;Description automatically generated with medium confidence">
            <a:extLst>
              <a:ext uri="{FF2B5EF4-FFF2-40B4-BE49-F238E27FC236}">
                <a16:creationId xmlns:a16="http://schemas.microsoft.com/office/drawing/2014/main" id="{EE0BCE9F-F41C-D5F2-3F8B-0EC98DD31453}"/>
              </a:ext>
            </a:extLst>
          </p:cNvPr>
          <p:cNvPicPr>
            <a:picLocks noChangeAspect="1"/>
          </p:cNvPicPr>
          <p:nvPr/>
        </p:nvPicPr>
        <p:blipFill>
          <a:blip r:embed="rId3"/>
          <a:stretch>
            <a:fillRect/>
          </a:stretch>
        </p:blipFill>
        <p:spPr>
          <a:xfrm>
            <a:off x="6663287" y="1225118"/>
            <a:ext cx="5188453" cy="5632882"/>
          </a:xfrm>
          <a:prstGeom prst="rect">
            <a:avLst/>
          </a:prstGeom>
        </p:spPr>
      </p:pic>
    </p:spTree>
    <p:extLst>
      <p:ext uri="{BB962C8B-B14F-4D97-AF65-F5344CB8AC3E}">
        <p14:creationId xmlns:p14="http://schemas.microsoft.com/office/powerpoint/2010/main" val="237971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A diagram of a complex learning&#10;&#10;Description automatically generated">
            <a:extLst>
              <a:ext uri="{FF2B5EF4-FFF2-40B4-BE49-F238E27FC236}">
                <a16:creationId xmlns:a16="http://schemas.microsoft.com/office/drawing/2014/main" id="{5AEBBE0C-CC4B-CFA0-E995-41A55B66CD0C}"/>
              </a:ext>
            </a:extLst>
          </p:cNvPr>
          <p:cNvPicPr>
            <a:picLocks noChangeAspect="1"/>
          </p:cNvPicPr>
          <p:nvPr/>
        </p:nvPicPr>
        <p:blipFill>
          <a:blip r:embed="rId2"/>
          <a:stretch>
            <a:fillRect/>
          </a:stretch>
        </p:blipFill>
        <p:spPr>
          <a:xfrm>
            <a:off x="4434840" y="278564"/>
            <a:ext cx="7360920" cy="6420052"/>
          </a:xfrm>
          <a:prstGeom prst="rect">
            <a:avLst/>
          </a:prstGeom>
        </p:spPr>
      </p:pic>
      <p:sp>
        <p:nvSpPr>
          <p:cNvPr id="2" name="Title 1">
            <a:extLst>
              <a:ext uri="{FF2B5EF4-FFF2-40B4-BE49-F238E27FC236}">
                <a16:creationId xmlns:a16="http://schemas.microsoft.com/office/drawing/2014/main" id="{2B8A5F1C-944F-B444-F78A-A4689C95C6A6}"/>
              </a:ext>
            </a:extLst>
          </p:cNvPr>
          <p:cNvSpPr>
            <a:spLocks noGrp="1"/>
          </p:cNvSpPr>
          <p:nvPr>
            <p:ph type="title"/>
          </p:nvPr>
        </p:nvSpPr>
        <p:spPr/>
        <p:txBody>
          <a:bodyPr/>
          <a:lstStyle/>
          <a:p>
            <a:r>
              <a:rPr lang="en-US" dirty="0"/>
              <a:t>In-Context Learning</a:t>
            </a:r>
          </a:p>
        </p:txBody>
      </p:sp>
      <p:sp>
        <p:nvSpPr>
          <p:cNvPr id="7" name="Content Placeholder 6">
            <a:extLst>
              <a:ext uri="{FF2B5EF4-FFF2-40B4-BE49-F238E27FC236}">
                <a16:creationId xmlns:a16="http://schemas.microsoft.com/office/drawing/2014/main" id="{86D1F396-B70F-A033-11C8-4977B851945A}"/>
              </a:ext>
            </a:extLst>
          </p:cNvPr>
          <p:cNvSpPr>
            <a:spLocks noGrp="1"/>
          </p:cNvSpPr>
          <p:nvPr>
            <p:ph idx="1"/>
          </p:nvPr>
        </p:nvSpPr>
        <p:spPr>
          <a:xfrm>
            <a:off x="838200" y="1411550"/>
            <a:ext cx="2800350" cy="4765413"/>
          </a:xfrm>
        </p:spPr>
        <p:txBody>
          <a:bodyPr>
            <a:normAutofit lnSpcReduction="10000"/>
          </a:bodyPr>
          <a:lstStyle/>
          <a:p>
            <a:r>
              <a:rPr lang="en-US" sz="1800" dirty="0">
                <a:effectLst/>
                <a:latin typeface="CMBX10"/>
              </a:rPr>
              <a:t>Retrieval Approach </a:t>
            </a:r>
            <a:r>
              <a:rPr lang="en-US" sz="1800" dirty="0">
                <a:effectLst/>
                <a:latin typeface="CMR10"/>
              </a:rPr>
              <a:t>Another area of research is dedicated to harnessing the capabilities of Language Models (LLMs) in selecting demonstrations. For instance, LLMs can be employed to directly assess the informativeness of each example by quantifying the performance improvement resulting from its inclusion, as demonstrated by </a:t>
            </a:r>
            <a:r>
              <a:rPr lang="en-US" sz="1800" dirty="0">
                <a:solidFill>
                  <a:srgbClr val="0000FF"/>
                </a:solidFill>
                <a:effectLst/>
                <a:latin typeface="CMR10"/>
              </a:rPr>
              <a:t>Li and </a:t>
            </a:r>
            <a:r>
              <a:rPr lang="en-US" sz="1800" dirty="0" err="1">
                <a:solidFill>
                  <a:srgbClr val="0000FF"/>
                </a:solidFill>
                <a:effectLst/>
                <a:latin typeface="CMR10"/>
              </a:rPr>
              <a:t>Qiu</a:t>
            </a:r>
            <a:r>
              <a:rPr lang="en-US" sz="1800" dirty="0">
                <a:solidFill>
                  <a:srgbClr val="0000FF"/>
                </a:solidFill>
                <a:effectLst/>
                <a:latin typeface="CMR10"/>
              </a:rPr>
              <a:t> </a:t>
            </a:r>
            <a:r>
              <a:rPr lang="en-US" sz="1800" dirty="0">
                <a:effectLst/>
                <a:latin typeface="CMR10"/>
              </a:rPr>
              <a:t>(</a:t>
            </a:r>
            <a:r>
              <a:rPr lang="en-US" sz="1800" dirty="0">
                <a:solidFill>
                  <a:srgbClr val="0000FF"/>
                </a:solidFill>
                <a:effectLst/>
                <a:latin typeface="CMR10"/>
              </a:rPr>
              <a:t>2023a</a:t>
            </a:r>
            <a:r>
              <a:rPr lang="en-US" sz="1800" dirty="0">
                <a:effectLst/>
                <a:latin typeface="CMR10"/>
              </a:rPr>
              <a:t>) </a:t>
            </a:r>
            <a:endParaRPr lang="en-US" dirty="0"/>
          </a:p>
        </p:txBody>
      </p:sp>
    </p:spTree>
    <p:extLst>
      <p:ext uri="{BB962C8B-B14F-4D97-AF65-F5344CB8AC3E}">
        <p14:creationId xmlns:p14="http://schemas.microsoft.com/office/powerpoint/2010/main" val="32726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42809-51E6-9CD9-7F21-B381915D16C6}"/>
              </a:ext>
            </a:extLst>
          </p:cNvPr>
          <p:cNvSpPr>
            <a:spLocks noGrp="1"/>
          </p:cNvSpPr>
          <p:nvPr>
            <p:ph type="title"/>
          </p:nvPr>
        </p:nvSpPr>
        <p:spPr/>
        <p:txBody>
          <a:bodyPr/>
          <a:lstStyle/>
          <a:p>
            <a:r>
              <a:rPr lang="en-US" dirty="0"/>
              <a:t>Autonomous Agent</a:t>
            </a:r>
          </a:p>
        </p:txBody>
      </p:sp>
      <p:sp>
        <p:nvSpPr>
          <p:cNvPr id="3" name="Content Placeholder 2">
            <a:extLst>
              <a:ext uri="{FF2B5EF4-FFF2-40B4-BE49-F238E27FC236}">
                <a16:creationId xmlns:a16="http://schemas.microsoft.com/office/drawing/2014/main" id="{4E0E1AE1-133C-7D29-6A93-4B86B229EDF9}"/>
              </a:ext>
            </a:extLst>
          </p:cNvPr>
          <p:cNvSpPr>
            <a:spLocks noGrp="1"/>
          </p:cNvSpPr>
          <p:nvPr>
            <p:ph idx="1"/>
          </p:nvPr>
        </p:nvSpPr>
        <p:spPr/>
        <p:txBody>
          <a:bodyPr/>
          <a:lstStyle/>
          <a:p>
            <a:pPr marL="0" indent="0">
              <a:buNone/>
            </a:pPr>
            <a:r>
              <a:rPr lang="en-US" dirty="0"/>
              <a:t>Kind of API Augmented LLMs</a:t>
            </a:r>
          </a:p>
        </p:txBody>
      </p:sp>
      <p:pic>
        <p:nvPicPr>
          <p:cNvPr id="5" name="Picture 4" descr="A diagram of a machine learning process&#10;&#10;Description automatically generated">
            <a:extLst>
              <a:ext uri="{FF2B5EF4-FFF2-40B4-BE49-F238E27FC236}">
                <a16:creationId xmlns:a16="http://schemas.microsoft.com/office/drawing/2014/main" id="{DEF99E5A-697D-753A-6F88-9D2CBE38C1CD}"/>
              </a:ext>
            </a:extLst>
          </p:cNvPr>
          <p:cNvPicPr>
            <a:picLocks noChangeAspect="1"/>
          </p:cNvPicPr>
          <p:nvPr/>
        </p:nvPicPr>
        <p:blipFill>
          <a:blip r:embed="rId2"/>
          <a:stretch>
            <a:fillRect/>
          </a:stretch>
        </p:blipFill>
        <p:spPr>
          <a:xfrm>
            <a:off x="1143000" y="2244335"/>
            <a:ext cx="7772400" cy="4300686"/>
          </a:xfrm>
          <a:prstGeom prst="rect">
            <a:avLst/>
          </a:prstGeom>
        </p:spPr>
      </p:pic>
    </p:spTree>
    <p:extLst>
      <p:ext uri="{BB962C8B-B14F-4D97-AF65-F5344CB8AC3E}">
        <p14:creationId xmlns:p14="http://schemas.microsoft.com/office/powerpoint/2010/main" val="3842664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17DC-1AFA-8BA8-DB15-8397603FFFFC}"/>
              </a:ext>
            </a:extLst>
          </p:cNvPr>
          <p:cNvSpPr>
            <a:spLocks noGrp="1"/>
          </p:cNvSpPr>
          <p:nvPr>
            <p:ph type="title"/>
          </p:nvPr>
        </p:nvSpPr>
        <p:spPr/>
        <p:txBody>
          <a:bodyPr/>
          <a:lstStyle/>
          <a:p>
            <a:r>
              <a:rPr lang="en-US" dirty="0"/>
              <a:t>Challenges, Limitations, and Risks</a:t>
            </a:r>
          </a:p>
        </p:txBody>
      </p:sp>
      <p:sp>
        <p:nvSpPr>
          <p:cNvPr id="3" name="Content Placeholder 2">
            <a:extLst>
              <a:ext uri="{FF2B5EF4-FFF2-40B4-BE49-F238E27FC236}">
                <a16:creationId xmlns:a16="http://schemas.microsoft.com/office/drawing/2014/main" id="{159BAB79-E522-BE70-F9D8-ACFE892981B1}"/>
              </a:ext>
            </a:extLst>
          </p:cNvPr>
          <p:cNvSpPr>
            <a:spLocks noGrp="1"/>
          </p:cNvSpPr>
          <p:nvPr>
            <p:ph idx="1"/>
          </p:nvPr>
        </p:nvSpPr>
        <p:spPr>
          <a:xfrm>
            <a:off x="838200" y="1411550"/>
            <a:ext cx="9525000" cy="4765413"/>
          </a:xfrm>
        </p:spPr>
        <p:txBody>
          <a:bodyPr>
            <a:normAutofit lnSpcReduction="10000"/>
          </a:bodyPr>
          <a:lstStyle/>
          <a:p>
            <a:r>
              <a:rPr lang="en-US" sz="2000" dirty="0"/>
              <a:t>Hallucinations</a:t>
            </a:r>
          </a:p>
          <a:p>
            <a:r>
              <a:rPr lang="en-US" sz="2000" dirty="0"/>
              <a:t>Context Length</a:t>
            </a:r>
          </a:p>
          <a:p>
            <a:r>
              <a:rPr lang="en-US" sz="2000" dirty="0"/>
              <a:t>Multimodal Learning</a:t>
            </a:r>
          </a:p>
          <a:p>
            <a:pPr lvl="1"/>
            <a:r>
              <a:rPr lang="en-US" sz="1400" dirty="0">
                <a:latin typeface="CMR10"/>
              </a:rPr>
              <a:t>I</a:t>
            </a:r>
            <a:r>
              <a:rPr lang="en-US" sz="1400" dirty="0">
                <a:effectLst/>
                <a:latin typeface="CMR10"/>
              </a:rPr>
              <a:t>ncredibly powerful but often underappreciated aspect of reasoning. </a:t>
            </a:r>
          </a:p>
          <a:p>
            <a:pPr lvl="1"/>
            <a:r>
              <a:rPr lang="en-US" sz="1400" dirty="0">
                <a:effectLst/>
                <a:latin typeface="CMR10"/>
              </a:rPr>
              <a:t>Applications in numerous fields where multimodal data is essential, including healthcare (such as CT, X-ray, MRI scans, and gene sequences), robotics, e- commerce, retail, gaming, and entertainment.</a:t>
            </a:r>
          </a:p>
          <a:p>
            <a:r>
              <a:rPr lang="en-US" sz="2000" dirty="0">
                <a:latin typeface="CMR10"/>
              </a:rPr>
              <a:t>Efficiency and Cost</a:t>
            </a:r>
            <a:endParaRPr lang="en-US" sz="2000" dirty="0"/>
          </a:p>
          <a:p>
            <a:pPr lvl="1"/>
            <a:r>
              <a:rPr lang="en-US" sz="1400" dirty="0">
                <a:effectLst/>
                <a:latin typeface="CMR10"/>
              </a:rPr>
              <a:t>Model Pruning (</a:t>
            </a:r>
            <a:r>
              <a:rPr lang="en-US" sz="1400" dirty="0">
                <a:solidFill>
                  <a:srgbClr val="0000FF"/>
                </a:solidFill>
                <a:effectLst/>
                <a:latin typeface="CMR10"/>
              </a:rPr>
              <a:t>Sun et al.</a:t>
            </a:r>
            <a:r>
              <a:rPr lang="en-US" sz="1400" dirty="0">
                <a:effectLst/>
                <a:latin typeface="CMR10"/>
              </a:rPr>
              <a:t>, </a:t>
            </a:r>
            <a:r>
              <a:rPr lang="en-US" sz="1400" dirty="0">
                <a:solidFill>
                  <a:srgbClr val="0000FF"/>
                </a:solidFill>
                <a:effectLst/>
                <a:latin typeface="CMR10"/>
              </a:rPr>
              <a:t>2023d</a:t>
            </a:r>
            <a:r>
              <a:rPr lang="en-US" sz="1400" dirty="0">
                <a:effectLst/>
                <a:latin typeface="CMR10"/>
              </a:rPr>
              <a:t>; </a:t>
            </a:r>
            <a:r>
              <a:rPr lang="en-US" sz="1400" dirty="0">
                <a:solidFill>
                  <a:srgbClr val="0000FF"/>
                </a:solidFill>
                <a:effectLst/>
                <a:latin typeface="CMR10"/>
              </a:rPr>
              <a:t>Wang et al.</a:t>
            </a:r>
            <a:r>
              <a:rPr lang="en-US" sz="1400" dirty="0">
                <a:effectLst/>
                <a:latin typeface="CMR10"/>
              </a:rPr>
              <a:t>, </a:t>
            </a:r>
            <a:r>
              <a:rPr lang="en-US" sz="1400" dirty="0">
                <a:solidFill>
                  <a:srgbClr val="0000FF"/>
                </a:solidFill>
                <a:effectLst/>
                <a:latin typeface="CMR10"/>
              </a:rPr>
              <a:t>2020</a:t>
            </a:r>
            <a:r>
              <a:rPr lang="en-US" sz="1400" dirty="0">
                <a:effectLst/>
                <a:latin typeface="CMR10"/>
              </a:rPr>
              <a:t>): removing unnecessary connections, parameters, or layers from the model. This results in a more compact architecture, reducing computational requirements. </a:t>
            </a:r>
            <a:endParaRPr lang="en-US" sz="1400" dirty="0">
              <a:effectLst/>
              <a:latin typeface="SFRM1000"/>
            </a:endParaRPr>
          </a:p>
          <a:p>
            <a:pPr lvl="1"/>
            <a:r>
              <a:rPr lang="en-US" sz="1400" dirty="0">
                <a:effectLst/>
                <a:latin typeface="CMR10"/>
              </a:rPr>
              <a:t>Compression (</a:t>
            </a:r>
            <a:r>
              <a:rPr lang="en-US" sz="1400" dirty="0">
                <a:solidFill>
                  <a:srgbClr val="0000FF"/>
                </a:solidFill>
                <a:effectLst/>
                <a:latin typeface="CMR10"/>
              </a:rPr>
              <a:t>Zhu et al.</a:t>
            </a:r>
            <a:r>
              <a:rPr lang="en-US" sz="1400" dirty="0">
                <a:effectLst/>
                <a:latin typeface="CMR10"/>
              </a:rPr>
              <a:t>, </a:t>
            </a:r>
            <a:r>
              <a:rPr lang="en-US" sz="1400" dirty="0">
                <a:solidFill>
                  <a:srgbClr val="0000FF"/>
                </a:solidFill>
                <a:effectLst/>
                <a:latin typeface="CMR10"/>
              </a:rPr>
              <a:t>2023c</a:t>
            </a:r>
            <a:r>
              <a:rPr lang="en-US" sz="1400" dirty="0">
                <a:effectLst/>
                <a:latin typeface="CMR10"/>
              </a:rPr>
              <a:t>) and Quantization (</a:t>
            </a:r>
            <a:r>
              <a:rPr lang="en-US" sz="1400" dirty="0">
                <a:solidFill>
                  <a:srgbClr val="0000FF"/>
                </a:solidFill>
                <a:effectLst/>
                <a:latin typeface="CMR10"/>
              </a:rPr>
              <a:t>Tao et al.</a:t>
            </a:r>
            <a:r>
              <a:rPr lang="en-US" sz="1400" dirty="0">
                <a:effectLst/>
                <a:latin typeface="CMR10"/>
              </a:rPr>
              <a:t>, </a:t>
            </a:r>
            <a:r>
              <a:rPr lang="en-US" sz="1400" dirty="0">
                <a:solidFill>
                  <a:srgbClr val="0000FF"/>
                </a:solidFill>
                <a:effectLst/>
                <a:latin typeface="CMR10"/>
              </a:rPr>
              <a:t>2022</a:t>
            </a:r>
            <a:r>
              <a:rPr lang="en-US" sz="1400" dirty="0">
                <a:effectLst/>
                <a:latin typeface="CMR10"/>
              </a:rPr>
              <a:t>): reduce the size of the model or reduce the precision of model parameters, using fewer bits to represent them. This reduces memory usage and computational complexity. </a:t>
            </a:r>
            <a:endParaRPr lang="en-US" sz="1400" dirty="0">
              <a:effectLst/>
              <a:latin typeface="SFRM1000"/>
            </a:endParaRPr>
          </a:p>
          <a:p>
            <a:pPr lvl="1"/>
            <a:r>
              <a:rPr lang="en-US" sz="1400" dirty="0">
                <a:effectLst/>
                <a:latin typeface="CMR10"/>
              </a:rPr>
              <a:t>Knowledge Distillation (</a:t>
            </a:r>
            <a:r>
              <a:rPr lang="en-US" sz="1400" dirty="0">
                <a:solidFill>
                  <a:srgbClr val="0000FF"/>
                </a:solidFill>
                <a:effectLst/>
                <a:latin typeface="CMR10"/>
              </a:rPr>
              <a:t>Gu et al.</a:t>
            </a:r>
            <a:r>
              <a:rPr lang="en-US" sz="1400" dirty="0">
                <a:effectLst/>
                <a:latin typeface="CMR10"/>
              </a:rPr>
              <a:t>, </a:t>
            </a:r>
            <a:r>
              <a:rPr lang="en-US" sz="1400" dirty="0">
                <a:solidFill>
                  <a:srgbClr val="0000FF"/>
                </a:solidFill>
                <a:effectLst/>
                <a:latin typeface="CMR10"/>
              </a:rPr>
              <a:t>2023b</a:t>
            </a:r>
            <a:r>
              <a:rPr lang="en-US" sz="1400" dirty="0">
                <a:effectLst/>
                <a:latin typeface="CMR10"/>
              </a:rPr>
              <a:t>)</a:t>
            </a:r>
            <a:endParaRPr lang="en-US" sz="1400" dirty="0">
              <a:effectLst/>
              <a:latin typeface="SFRM1000"/>
            </a:endParaRPr>
          </a:p>
          <a:p>
            <a:pPr lvl="1"/>
            <a:r>
              <a:rPr lang="en-US" sz="1400" dirty="0">
                <a:effectLst/>
                <a:latin typeface="CMR10"/>
              </a:rPr>
              <a:t>Low-Rank Factorization (</a:t>
            </a:r>
            <a:r>
              <a:rPr lang="en-US" sz="1400" dirty="0">
                <a:solidFill>
                  <a:srgbClr val="0000FF"/>
                </a:solidFill>
                <a:effectLst/>
                <a:latin typeface="CMR10"/>
              </a:rPr>
              <a:t>Ren and Zhu</a:t>
            </a:r>
            <a:r>
              <a:rPr lang="en-US" sz="1400" dirty="0">
                <a:effectLst/>
                <a:latin typeface="CMR10"/>
              </a:rPr>
              <a:t>, </a:t>
            </a:r>
            <a:r>
              <a:rPr lang="en-US" sz="1400" dirty="0">
                <a:solidFill>
                  <a:srgbClr val="0000FF"/>
                </a:solidFill>
                <a:effectLst/>
                <a:latin typeface="CMR10"/>
              </a:rPr>
              <a:t>2023</a:t>
            </a:r>
            <a:r>
              <a:rPr lang="en-US" sz="1400" dirty="0">
                <a:effectLst/>
                <a:latin typeface="CMR10"/>
              </a:rPr>
              <a:t>; </a:t>
            </a:r>
            <a:r>
              <a:rPr lang="en-US" sz="1400" dirty="0">
                <a:solidFill>
                  <a:srgbClr val="0000FF"/>
                </a:solidFill>
                <a:effectLst/>
                <a:latin typeface="CMR10"/>
              </a:rPr>
              <a:t>Hsu et al.</a:t>
            </a:r>
            <a:r>
              <a:rPr lang="en-US" sz="1400" dirty="0">
                <a:effectLst/>
                <a:latin typeface="CMR10"/>
              </a:rPr>
              <a:t>, </a:t>
            </a:r>
            <a:r>
              <a:rPr lang="en-US" sz="1400" dirty="0">
                <a:solidFill>
                  <a:srgbClr val="0000FF"/>
                </a:solidFill>
                <a:effectLst/>
                <a:latin typeface="CMR10"/>
              </a:rPr>
              <a:t>2022</a:t>
            </a:r>
            <a:r>
              <a:rPr lang="en-US" sz="1400" dirty="0">
                <a:effectLst/>
                <a:latin typeface="CMR10"/>
              </a:rPr>
              <a:t>)</a:t>
            </a:r>
          </a:p>
          <a:p>
            <a:r>
              <a:rPr lang="en-US" sz="2000" dirty="0">
                <a:latin typeface="CMR10"/>
              </a:rPr>
              <a:t>Human Preference</a:t>
            </a:r>
          </a:p>
          <a:p>
            <a:r>
              <a:rPr lang="en-US" sz="2000" dirty="0">
                <a:effectLst/>
                <a:latin typeface="CMR10"/>
              </a:rPr>
              <a:t>Multilingual Support</a:t>
            </a:r>
            <a:endParaRPr lang="en-US" sz="2000" dirty="0">
              <a:effectLst/>
              <a:latin typeface="SFRM1000"/>
            </a:endParaRPr>
          </a:p>
        </p:txBody>
      </p:sp>
    </p:spTree>
    <p:extLst>
      <p:ext uri="{BB962C8B-B14F-4D97-AF65-F5344CB8AC3E}">
        <p14:creationId xmlns:p14="http://schemas.microsoft.com/office/powerpoint/2010/main" val="1554733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61F8A-F6CF-5431-DC22-4B4E7D4E1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09227-6B43-257A-1D94-55BB6C3514A8}"/>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B1D12DF-5AEA-1377-4A38-F39364A9C854}"/>
              </a:ext>
            </a:extLst>
          </p:cNvPr>
          <p:cNvSpPr>
            <a:spLocks noGrp="1"/>
          </p:cNvSpPr>
          <p:nvPr>
            <p:ph idx="1"/>
          </p:nvPr>
        </p:nvSpPr>
        <p:spPr>
          <a:xfrm>
            <a:off x="838200" y="1411550"/>
            <a:ext cx="8284779" cy="4765413"/>
          </a:xfrm>
        </p:spPr>
        <p:txBody>
          <a:bodyPr>
            <a:normAutofit/>
          </a:bodyPr>
          <a:lstStyle/>
          <a:p>
            <a:r>
              <a:rPr lang="en-US" sz="2400" dirty="0"/>
              <a:t>Safety and Privacy</a:t>
            </a:r>
          </a:p>
          <a:p>
            <a:r>
              <a:rPr lang="en-US" sz="2400" dirty="0"/>
              <a:t>Interpretability and Transparency</a:t>
            </a:r>
          </a:p>
          <a:p>
            <a:r>
              <a:rPr lang="en-US" sz="2400" dirty="0"/>
              <a:t>Autonomous Language Agents</a:t>
            </a:r>
          </a:p>
          <a:p>
            <a:r>
              <a:rPr lang="en-US" sz="2400" dirty="0"/>
              <a:t>Reasoning for Science </a:t>
            </a:r>
          </a:p>
          <a:p>
            <a:r>
              <a:rPr lang="en-US" sz="2400" dirty="0"/>
              <a:t>Super Alignment - </a:t>
            </a:r>
            <a:r>
              <a:rPr lang="en-US" sz="2000" dirty="0">
                <a:hlinkClick r:id="rId2"/>
              </a:rPr>
              <a:t>https://openai.com/blog/introducing-superalignment</a:t>
            </a:r>
            <a:endParaRPr lang="en-US" sz="2400" dirty="0"/>
          </a:p>
          <a:p>
            <a:pPr lvl="1"/>
            <a:r>
              <a:rPr lang="en-US" sz="2000" dirty="0"/>
              <a:t>Superintelligence alignment, according to </a:t>
            </a:r>
            <a:r>
              <a:rPr lang="en-US" sz="2000" dirty="0" err="1"/>
              <a:t>OpenAI</a:t>
            </a:r>
            <a:r>
              <a:rPr lang="en-US" sz="2000" dirty="0"/>
              <a:t>, is the next machine-learning question of utmost importance. </a:t>
            </a:r>
          </a:p>
          <a:p>
            <a:pPr lvl="1"/>
            <a:r>
              <a:rPr lang="en-US" sz="2000" dirty="0">
                <a:solidFill>
                  <a:srgbClr val="000000"/>
                </a:solidFill>
                <a:latin typeface="Soehne"/>
              </a:rPr>
              <a:t>S</a:t>
            </a:r>
            <a:r>
              <a:rPr lang="en-US" sz="2000" b="0" i="0" dirty="0">
                <a:solidFill>
                  <a:srgbClr val="000000"/>
                </a:solidFill>
                <a:effectLst/>
                <a:latin typeface="Soehne"/>
              </a:rPr>
              <a:t>uperintelligence rather than AGI to stress a much higher capability level. </a:t>
            </a:r>
            <a:endParaRPr lang="en-US" sz="2000" dirty="0"/>
          </a:p>
          <a:p>
            <a:pPr lvl="1"/>
            <a:r>
              <a:rPr lang="en-US" sz="2000" dirty="0"/>
              <a:t>Ensuring the control and alignment of potentially </a:t>
            </a:r>
            <a:r>
              <a:rPr lang="en-US" sz="2000" dirty="0" err="1"/>
              <a:t>superintelligent</a:t>
            </a:r>
            <a:r>
              <a:rPr lang="en-US" sz="2000" dirty="0"/>
              <a:t> AI systems poses significant challenges.</a:t>
            </a:r>
          </a:p>
        </p:txBody>
      </p:sp>
    </p:spTree>
    <p:extLst>
      <p:ext uri="{BB962C8B-B14F-4D97-AF65-F5344CB8AC3E}">
        <p14:creationId xmlns:p14="http://schemas.microsoft.com/office/powerpoint/2010/main" val="335994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Hub Logos and Usage · GitHub">
            <a:extLst>
              <a:ext uri="{FF2B5EF4-FFF2-40B4-BE49-F238E27FC236}">
                <a16:creationId xmlns:a16="http://schemas.microsoft.com/office/drawing/2014/main" id="{59C7267F-1AA4-FDF0-6392-9E1D97661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634" y="4436199"/>
            <a:ext cx="701040" cy="701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D32706-1BDD-4A5A-4C2F-470BD6E6C8B4}"/>
              </a:ext>
            </a:extLst>
          </p:cNvPr>
          <p:cNvSpPr txBox="1"/>
          <p:nvPr/>
        </p:nvSpPr>
        <p:spPr>
          <a:xfrm>
            <a:off x="4173946" y="2405209"/>
            <a:ext cx="5691850" cy="3693319"/>
          </a:xfrm>
          <a:prstGeom prst="rect">
            <a:avLst/>
          </a:prstGeom>
          <a:noFill/>
          <a:ln>
            <a:noFill/>
          </a:ln>
        </p:spPr>
        <p:txBody>
          <a:bodyPr wrap="square">
            <a:spAutoFit/>
          </a:bodyPr>
          <a:lstStyle/>
          <a:p>
            <a:r>
              <a:rPr lang="en-US" sz="1800" dirty="0">
                <a:hlinkClick r:id="rId3"/>
              </a:rPr>
              <a:t>youtube.com/@asimmunawar</a:t>
            </a:r>
            <a:r>
              <a:rPr lang="en-US" sz="1800" dirty="0"/>
              <a:t> </a:t>
            </a:r>
          </a:p>
          <a:p>
            <a:endParaRPr lang="en-US" dirty="0">
              <a:solidFill>
                <a:srgbClr val="065FD4"/>
              </a:solidFill>
              <a:latin typeface="Roboto" panose="02000000000000000000" pitchFamily="2" charset="0"/>
              <a:hlinkClick r:id="rId4"/>
            </a:endParaRPr>
          </a:p>
          <a:p>
            <a:r>
              <a:rPr lang="en-US" b="0" u="none" strike="noStrike" dirty="0">
                <a:solidFill>
                  <a:srgbClr val="065FD4"/>
                </a:solidFill>
                <a:effectLst/>
                <a:latin typeface="Roboto" panose="02000000000000000000" pitchFamily="2" charset="0"/>
                <a:hlinkClick r:id="rId4"/>
              </a:rPr>
              <a:t>x.com/asimunawar</a:t>
            </a:r>
            <a:endParaRPr lang="en-US" dirty="0">
              <a:effectLst/>
            </a:endParaRPr>
          </a:p>
          <a:p>
            <a:endParaRPr lang="en-US" b="0" u="none" strike="noStrike" dirty="0">
              <a:solidFill>
                <a:srgbClr val="065FD4"/>
              </a:solidFill>
              <a:effectLst/>
              <a:latin typeface="Roboto" panose="02000000000000000000" pitchFamily="2" charset="0"/>
              <a:hlinkClick r:id="rId5"/>
            </a:endParaRPr>
          </a:p>
          <a:p>
            <a:r>
              <a:rPr lang="en-US" b="0" u="none" strike="noStrike" dirty="0">
                <a:solidFill>
                  <a:srgbClr val="065FD4"/>
                </a:solidFill>
                <a:effectLst/>
                <a:latin typeface="Roboto" panose="02000000000000000000" pitchFamily="2" charset="0"/>
                <a:hlinkClick r:id="rId5"/>
              </a:rPr>
              <a:t>linkedin.com/in/asimmunawar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r>
              <a:rPr lang="en-US" b="0" u="none" strike="noStrike" dirty="0">
                <a:solidFill>
                  <a:srgbClr val="065FD4"/>
                </a:solidFill>
                <a:effectLst/>
                <a:latin typeface="Roboto" panose="02000000000000000000" pitchFamily="2" charset="0"/>
                <a:hlinkClick r:id="rId6"/>
              </a:rPr>
              <a:t>https://www.threads.net/@asimunawar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r>
              <a:rPr lang="en-US" b="0" u="none" strike="noStrike" dirty="0">
                <a:solidFill>
                  <a:srgbClr val="065FD4"/>
                </a:solidFill>
                <a:effectLst/>
                <a:latin typeface="Roboto" panose="02000000000000000000" pitchFamily="2" charset="0"/>
                <a:hlinkClick r:id="rId7"/>
              </a:rPr>
              <a:t>https://asimmunawar.github.io/</a:t>
            </a:r>
            <a:r>
              <a:rPr lang="en-US" dirty="0">
                <a:solidFill>
                  <a:srgbClr val="065FD4"/>
                </a:solidFill>
                <a:latin typeface="Roboto" panose="02000000000000000000" pitchFamily="2" charset="0"/>
              </a:rPr>
              <a:t>  </a:t>
            </a:r>
            <a:r>
              <a:rPr lang="en-US" dirty="0">
                <a:solidFill>
                  <a:schemeClr val="accent1">
                    <a:lumMod val="50000"/>
                  </a:schemeClr>
                </a:solidFill>
                <a:latin typeface="Roboto" panose="02000000000000000000" pitchFamily="2" charset="0"/>
              </a:rPr>
              <a:t>(go to </a:t>
            </a:r>
            <a:r>
              <a:rPr lang="en-US" b="0" u="none" strike="noStrike" dirty="0">
                <a:solidFill>
                  <a:schemeClr val="accent1">
                    <a:lumMod val="50000"/>
                  </a:schemeClr>
                </a:solidFill>
                <a:effectLst/>
                <a:latin typeface="Roboto" panose="02000000000000000000" pitchFamily="2" charset="0"/>
                <a:sym typeface="Wingdings" pitchFamily="2" charset="2"/>
              </a:rPr>
              <a:t>Talks)</a:t>
            </a:r>
            <a:endParaRPr lang="en-US" b="0" u="none" strike="noStrike" dirty="0">
              <a:solidFill>
                <a:schemeClr val="accent1">
                  <a:lumMod val="50000"/>
                </a:schemeClr>
              </a:solidFill>
              <a:effectLst/>
              <a:latin typeface="Roboto" panose="02000000000000000000" pitchFamily="2" charset="0"/>
            </a:endParaRPr>
          </a:p>
          <a:p>
            <a:endParaRPr lang="en-US" b="0" u="none" strike="noStrike" dirty="0">
              <a:solidFill>
                <a:srgbClr val="065FD4"/>
              </a:solidFill>
              <a:effectLst/>
              <a:latin typeface="Roboto" panose="02000000000000000000" pitchFamily="2" charset="0"/>
            </a:endParaRPr>
          </a:p>
          <a:p>
            <a:endParaRPr lang="en-US" b="0" u="none" strike="noStrike" dirty="0">
              <a:solidFill>
                <a:srgbClr val="065FD4"/>
              </a:solidFill>
              <a:effectLst/>
              <a:latin typeface="Roboto" panose="02000000000000000000" pitchFamily="2" charset="0"/>
            </a:endParaRPr>
          </a:p>
          <a:p>
            <a:r>
              <a:rPr lang="en-US" b="0" u="none" strike="noStrike" dirty="0">
                <a:solidFill>
                  <a:srgbClr val="065FD4"/>
                </a:solidFill>
                <a:effectLst/>
                <a:latin typeface="Roboto" panose="02000000000000000000" pitchFamily="2" charset="0"/>
              </a:rPr>
              <a:t> </a:t>
            </a:r>
          </a:p>
          <a:p>
            <a:endParaRPr lang="en-US" dirty="0">
              <a:solidFill>
                <a:srgbClr val="065FD4"/>
              </a:solidFill>
              <a:latin typeface="Roboto" panose="02000000000000000000" pitchFamily="2" charset="0"/>
            </a:endParaRPr>
          </a:p>
        </p:txBody>
      </p:sp>
      <p:pic>
        <p:nvPicPr>
          <p:cNvPr id="5" name="Picture 2" descr="X Logo, symbol, meaning, history, PNG, brand">
            <a:extLst>
              <a:ext uri="{FF2B5EF4-FFF2-40B4-BE49-F238E27FC236}">
                <a16:creationId xmlns:a16="http://schemas.microsoft.com/office/drawing/2014/main" id="{48AF6FA2-8834-357E-1D03-FD349F8242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6999" y="2959738"/>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kedin - Free social media icons">
            <a:extLst>
              <a:ext uri="{FF2B5EF4-FFF2-40B4-BE49-F238E27FC236}">
                <a16:creationId xmlns:a16="http://schemas.microsoft.com/office/drawing/2014/main" id="{913092AA-22D6-7159-F6CA-BC333AC3D5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6946" y="3441220"/>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E5B888-60BB-914C-C01C-462A4A28A983}"/>
              </a:ext>
            </a:extLst>
          </p:cNvPr>
          <p:cNvPicPr>
            <a:picLocks noChangeAspect="1"/>
          </p:cNvPicPr>
          <p:nvPr/>
        </p:nvPicPr>
        <p:blipFill>
          <a:blip r:embed="rId10"/>
          <a:stretch>
            <a:fillRect/>
          </a:stretch>
        </p:blipFill>
        <p:spPr>
          <a:xfrm>
            <a:off x="3430587" y="2382349"/>
            <a:ext cx="718668" cy="479112"/>
          </a:xfrm>
          <a:prstGeom prst="rect">
            <a:avLst/>
          </a:prstGeom>
        </p:spPr>
      </p:pic>
      <p:pic>
        <p:nvPicPr>
          <p:cNvPr id="9" name="Picture 10" descr="Threads Logo PNG Vector (AI, EPS, PDF, SVG) Free Download">
            <a:extLst>
              <a:ext uri="{FF2B5EF4-FFF2-40B4-BE49-F238E27FC236}">
                <a16:creationId xmlns:a16="http://schemas.microsoft.com/office/drawing/2014/main" id="{61C5BC5E-81E4-5444-BE3D-793A9ADB78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6072" y="4007213"/>
            <a:ext cx="398417" cy="46327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5660760-0298-0F35-E1FA-4B8D1E41E633}"/>
              </a:ext>
            </a:extLst>
          </p:cNvPr>
          <p:cNvGrpSpPr/>
          <p:nvPr/>
        </p:nvGrpSpPr>
        <p:grpSpPr>
          <a:xfrm>
            <a:off x="375697" y="2461315"/>
            <a:ext cx="2514156" cy="2486427"/>
            <a:chOff x="8233410" y="3292695"/>
            <a:chExt cx="1877631" cy="1856922"/>
          </a:xfrm>
        </p:grpSpPr>
        <p:pic>
          <p:nvPicPr>
            <p:cNvPr id="10" name="Picture 9">
              <a:extLst>
                <a:ext uri="{FF2B5EF4-FFF2-40B4-BE49-F238E27FC236}">
                  <a16:creationId xmlns:a16="http://schemas.microsoft.com/office/drawing/2014/main" id="{C67BDF24-17AF-457A-E339-6D0FDBE65ECE}"/>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1" name="Picture 10" descr="Linkedin - Free social media icons">
              <a:extLst>
                <a:ext uri="{FF2B5EF4-FFF2-40B4-BE49-F238E27FC236}">
                  <a16:creationId xmlns:a16="http://schemas.microsoft.com/office/drawing/2014/main" id="{8DCE5671-BA2D-0E75-DF48-6E90FE19EBCE}"/>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7" name="TextBox 16">
            <a:extLst>
              <a:ext uri="{FF2B5EF4-FFF2-40B4-BE49-F238E27FC236}">
                <a16:creationId xmlns:a16="http://schemas.microsoft.com/office/drawing/2014/main" id="{220D1735-6C39-8269-4064-B2635D2C170C}"/>
              </a:ext>
            </a:extLst>
          </p:cNvPr>
          <p:cNvSpPr txBox="1"/>
          <p:nvPr/>
        </p:nvSpPr>
        <p:spPr>
          <a:xfrm>
            <a:off x="438409" y="4875629"/>
            <a:ext cx="2388731" cy="523220"/>
          </a:xfrm>
          <a:prstGeom prst="rect">
            <a:avLst/>
          </a:prstGeom>
          <a:noFill/>
        </p:spPr>
        <p:txBody>
          <a:bodyPr wrap="none" rtlCol="0">
            <a:spAutoFit/>
          </a:bodyPr>
          <a:lstStyle/>
          <a:p>
            <a:r>
              <a:rPr lang="en-US" sz="2800" dirty="0"/>
              <a:t>Asim Munawar</a:t>
            </a:r>
          </a:p>
        </p:txBody>
      </p:sp>
    </p:spTree>
    <p:extLst>
      <p:ext uri="{BB962C8B-B14F-4D97-AF65-F5344CB8AC3E}">
        <p14:creationId xmlns:p14="http://schemas.microsoft.com/office/powerpoint/2010/main" val="371873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D5A8-7F3A-B0DF-A28D-BB1B07B01DD6}"/>
              </a:ext>
            </a:extLst>
          </p:cNvPr>
          <p:cNvSpPr>
            <a:spLocks noGrp="1"/>
          </p:cNvSpPr>
          <p:nvPr>
            <p:ph type="title"/>
          </p:nvPr>
        </p:nvSpPr>
        <p:spPr/>
        <p:txBody>
          <a:bodyPr/>
          <a:lstStyle/>
          <a:p>
            <a:r>
              <a:rPr lang="en-US" dirty="0"/>
              <a:t>Broad types of reasoning</a:t>
            </a:r>
          </a:p>
        </p:txBody>
      </p:sp>
      <p:sp>
        <p:nvSpPr>
          <p:cNvPr id="7" name="Content Placeholder 6">
            <a:extLst>
              <a:ext uri="{FF2B5EF4-FFF2-40B4-BE49-F238E27FC236}">
                <a16:creationId xmlns:a16="http://schemas.microsoft.com/office/drawing/2014/main" id="{313A8C49-FEE9-EB78-9912-3E6B8AF232EE}"/>
              </a:ext>
            </a:extLst>
          </p:cNvPr>
          <p:cNvSpPr>
            <a:spLocks noGrp="1"/>
          </p:cNvSpPr>
          <p:nvPr>
            <p:ph idx="1"/>
          </p:nvPr>
        </p:nvSpPr>
        <p:spPr/>
        <p:txBody>
          <a:bodyPr/>
          <a:lstStyle/>
          <a:p>
            <a:pPr marL="0" indent="0">
              <a:buNone/>
            </a:pPr>
            <a:r>
              <a:rPr lang="en-US" dirty="0"/>
              <a:t>Very general definition of NL reasoning</a:t>
            </a:r>
          </a:p>
        </p:txBody>
      </p:sp>
      <p:pic>
        <p:nvPicPr>
          <p:cNvPr id="9" name="Content Placeholder 4">
            <a:extLst>
              <a:ext uri="{FF2B5EF4-FFF2-40B4-BE49-F238E27FC236}">
                <a16:creationId xmlns:a16="http://schemas.microsoft.com/office/drawing/2014/main" id="{5B2C703F-2625-3148-B1E0-65ABF36F9DAC}"/>
              </a:ext>
            </a:extLst>
          </p:cNvPr>
          <p:cNvPicPr>
            <a:picLocks noChangeAspect="1"/>
          </p:cNvPicPr>
          <p:nvPr/>
        </p:nvPicPr>
        <p:blipFill>
          <a:blip r:embed="rId2"/>
          <a:stretch>
            <a:fillRect/>
          </a:stretch>
        </p:blipFill>
        <p:spPr>
          <a:xfrm>
            <a:off x="611453" y="2266904"/>
            <a:ext cx="8078449" cy="3555828"/>
          </a:xfrm>
          <a:prstGeom prst="rect">
            <a:avLst/>
          </a:prstGeom>
        </p:spPr>
      </p:pic>
    </p:spTree>
    <p:extLst>
      <p:ext uri="{BB962C8B-B14F-4D97-AF65-F5344CB8AC3E}">
        <p14:creationId xmlns:p14="http://schemas.microsoft.com/office/powerpoint/2010/main" val="3895022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B257E215-EA38-A284-D042-78A0D77645C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229711" y="850827"/>
            <a:ext cx="7498057" cy="5156345"/>
          </a:xfrm>
          <a:prstGeom prst="rect">
            <a:avLst/>
          </a:prstGeom>
        </p:spPr>
      </p:pic>
    </p:spTree>
    <p:extLst>
      <p:ext uri="{BB962C8B-B14F-4D97-AF65-F5344CB8AC3E}">
        <p14:creationId xmlns:p14="http://schemas.microsoft.com/office/powerpoint/2010/main" val="74386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AF08-E2C5-5F18-B20B-6FEAF3A7C3DE}"/>
              </a:ext>
            </a:extLst>
          </p:cNvPr>
          <p:cNvSpPr>
            <a:spLocks noGrp="1"/>
          </p:cNvSpPr>
          <p:nvPr>
            <p:ph type="title"/>
          </p:nvPr>
        </p:nvSpPr>
        <p:spPr/>
        <p:txBody>
          <a:bodyPr/>
          <a:lstStyle/>
          <a:p>
            <a:r>
              <a:rPr lang="en-US" dirty="0"/>
              <a:t>Definition of Reasoning</a:t>
            </a:r>
          </a:p>
        </p:txBody>
      </p:sp>
      <p:sp>
        <p:nvSpPr>
          <p:cNvPr id="3" name="Content Placeholder 2">
            <a:extLst>
              <a:ext uri="{FF2B5EF4-FFF2-40B4-BE49-F238E27FC236}">
                <a16:creationId xmlns:a16="http://schemas.microsoft.com/office/drawing/2014/main" id="{2C413A1E-590F-B46E-9591-6E67A74D3583}"/>
              </a:ext>
            </a:extLst>
          </p:cNvPr>
          <p:cNvSpPr>
            <a:spLocks noGrp="1"/>
          </p:cNvSpPr>
          <p:nvPr>
            <p:ph idx="1"/>
          </p:nvPr>
        </p:nvSpPr>
        <p:spPr>
          <a:xfrm>
            <a:off x="838200" y="1590225"/>
            <a:ext cx="8253248" cy="5081325"/>
          </a:xfrm>
        </p:spPr>
        <p:txBody>
          <a:bodyPr>
            <a:normAutofit lnSpcReduction="10000"/>
          </a:bodyPr>
          <a:lstStyle/>
          <a:p>
            <a:pPr marL="0" indent="0">
              <a:buNone/>
            </a:pPr>
            <a:r>
              <a:rPr lang="en-US" sz="1800" b="1" dirty="0">
                <a:effectLst/>
                <a:latin typeface="CMBX10"/>
              </a:rPr>
              <a:t>Definition 1. </a:t>
            </a:r>
            <a:r>
              <a:rPr lang="en-US" sz="1800" b="1" dirty="0">
                <a:effectLst/>
                <a:latin typeface="CMTI10"/>
              </a:rPr>
              <a:t>(Cognitive reasoning). </a:t>
            </a:r>
            <a:r>
              <a:rPr lang="en-US" sz="1800" dirty="0">
                <a:effectLst/>
                <a:latin typeface="CMTI10"/>
              </a:rPr>
              <a:t>Cognitive reasoning refers to </a:t>
            </a:r>
            <a:r>
              <a:rPr lang="en-US" sz="1800" dirty="0">
                <a:solidFill>
                  <a:schemeClr val="accent1"/>
                </a:solidFill>
                <a:effectLst/>
                <a:latin typeface="CMTI10"/>
              </a:rPr>
              <a:t>modeling the human ability to draw meaningful conclusions despite incomplete and inconsistent knowledge </a:t>
            </a:r>
            <a:r>
              <a:rPr lang="en-US" sz="1800" dirty="0">
                <a:effectLst/>
                <a:latin typeface="CMTI10"/>
              </a:rPr>
              <a:t>involving among others the representation of knowledge where all processes from the acquisition and update of knowledge to the derivation of conclusions must be implementable and executable on appropriate hardware.</a:t>
            </a:r>
          </a:p>
          <a:p>
            <a:pPr marL="0" indent="0">
              <a:buNone/>
            </a:pPr>
            <a:endParaRPr lang="en-US" sz="1400" dirty="0"/>
          </a:p>
          <a:p>
            <a:pPr marL="0" indent="0">
              <a:buNone/>
            </a:pPr>
            <a:r>
              <a:rPr lang="en-US" sz="1800" b="1" dirty="0">
                <a:effectLst/>
                <a:latin typeface="CMBX10"/>
              </a:rPr>
              <a:t>Definition 2. </a:t>
            </a:r>
            <a:r>
              <a:rPr lang="en-US" sz="1800" b="1" dirty="0">
                <a:effectLst/>
                <a:latin typeface="CMTI10"/>
              </a:rPr>
              <a:t>(Logical reasoning). </a:t>
            </a:r>
            <a:r>
              <a:rPr lang="en-US" sz="1800" dirty="0">
                <a:effectLst/>
                <a:latin typeface="CMTI10"/>
              </a:rPr>
              <a:t>Logical reasoning involves a </a:t>
            </a:r>
            <a:r>
              <a:rPr lang="en-US" sz="1800" dirty="0">
                <a:solidFill>
                  <a:schemeClr val="accent1"/>
                </a:solidFill>
                <a:effectLst/>
                <a:latin typeface="CMTI10"/>
              </a:rPr>
              <a:t>process of thought where conclusions are methodically drawn</a:t>
            </a:r>
            <a:r>
              <a:rPr lang="en-US" sz="1800" dirty="0">
                <a:effectLst/>
                <a:latin typeface="CMTI10"/>
              </a:rPr>
              <a:t> based on premises and the relationships between these premises, ensuring that the conclusions are logically implied or necessitated by them.</a:t>
            </a:r>
          </a:p>
          <a:p>
            <a:endParaRPr lang="en-US" sz="1100" dirty="0"/>
          </a:p>
          <a:p>
            <a:pPr marL="0" indent="0">
              <a:buNone/>
            </a:pPr>
            <a:r>
              <a:rPr lang="en-US" sz="1800" b="1" dirty="0">
                <a:effectLst/>
                <a:latin typeface="CMBX10"/>
              </a:rPr>
              <a:t>Definition 3. </a:t>
            </a:r>
            <a:r>
              <a:rPr lang="en-US" sz="1800" b="1" dirty="0">
                <a:effectLst/>
                <a:latin typeface="CMTI10"/>
              </a:rPr>
              <a:t>(Natural language reasoning). </a:t>
            </a:r>
            <a:r>
              <a:rPr lang="en-US" sz="1800" dirty="0">
                <a:effectLst/>
                <a:latin typeface="CMTI10"/>
              </a:rPr>
              <a:t>Natural language reasoning is a </a:t>
            </a:r>
            <a:r>
              <a:rPr lang="en-US" sz="1800" dirty="0">
                <a:solidFill>
                  <a:schemeClr val="accent1"/>
                </a:solidFill>
                <a:effectLst/>
                <a:latin typeface="CMTI10"/>
              </a:rPr>
              <a:t>process of integrating multiple knowledge (e.g., encyclopedic knowledge and commonsense knowledge) to derive some new conclusions </a:t>
            </a:r>
            <a:r>
              <a:rPr lang="en-US" sz="1800" dirty="0">
                <a:effectLst/>
                <a:latin typeface="CMTI10"/>
              </a:rPr>
              <a:t>about the (realistic or hypothetical) world. Knowledge can be derived from sources that are both explicit and implicit. Conclusions are assertions or events assumed to be true in the world, or practical actions.</a:t>
            </a:r>
            <a:endParaRPr lang="en-US" dirty="0"/>
          </a:p>
          <a:p>
            <a:endParaRPr lang="en-US" dirty="0"/>
          </a:p>
        </p:txBody>
      </p:sp>
    </p:spTree>
    <p:extLst>
      <p:ext uri="{BB962C8B-B14F-4D97-AF65-F5344CB8AC3E}">
        <p14:creationId xmlns:p14="http://schemas.microsoft.com/office/powerpoint/2010/main" val="51591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59BA-8426-B770-07ED-28EAEB4912E3}"/>
              </a:ext>
            </a:extLst>
          </p:cNvPr>
          <p:cNvSpPr>
            <a:spLocks noGrp="1"/>
          </p:cNvSpPr>
          <p:nvPr>
            <p:ph type="title"/>
          </p:nvPr>
        </p:nvSpPr>
        <p:spPr/>
        <p:txBody>
          <a:bodyPr/>
          <a:lstStyle/>
          <a:p>
            <a:r>
              <a:rPr lang="en-US" dirty="0"/>
              <a:t>Types of Reasoning</a:t>
            </a:r>
          </a:p>
        </p:txBody>
      </p:sp>
      <p:pic>
        <p:nvPicPr>
          <p:cNvPr id="4" name="Picture 3">
            <a:extLst>
              <a:ext uri="{FF2B5EF4-FFF2-40B4-BE49-F238E27FC236}">
                <a16:creationId xmlns:a16="http://schemas.microsoft.com/office/drawing/2014/main" id="{B086DB97-92E7-43A2-8E93-B9886AAA317B}"/>
              </a:ext>
            </a:extLst>
          </p:cNvPr>
          <p:cNvPicPr>
            <a:picLocks noChangeAspect="1"/>
          </p:cNvPicPr>
          <p:nvPr/>
        </p:nvPicPr>
        <p:blipFill rotWithShape="1">
          <a:blip r:embed="rId2"/>
          <a:srcRect t="49510"/>
          <a:stretch/>
        </p:blipFill>
        <p:spPr>
          <a:xfrm>
            <a:off x="703182" y="2136975"/>
            <a:ext cx="5689074" cy="1624284"/>
          </a:xfrm>
          <a:prstGeom prst="rect">
            <a:avLst/>
          </a:prstGeom>
        </p:spPr>
      </p:pic>
      <p:sp>
        <p:nvSpPr>
          <p:cNvPr id="9" name="TextBox 8">
            <a:extLst>
              <a:ext uri="{FF2B5EF4-FFF2-40B4-BE49-F238E27FC236}">
                <a16:creationId xmlns:a16="http://schemas.microsoft.com/office/drawing/2014/main" id="{27D77B86-8879-5CFB-9377-EFC54F11242C}"/>
              </a:ext>
            </a:extLst>
          </p:cNvPr>
          <p:cNvSpPr txBox="1"/>
          <p:nvPr/>
        </p:nvSpPr>
        <p:spPr>
          <a:xfrm>
            <a:off x="7630509" y="918235"/>
            <a:ext cx="4414345" cy="4801314"/>
          </a:xfrm>
          <a:prstGeom prst="rect">
            <a:avLst/>
          </a:prstGeom>
          <a:solidFill>
            <a:schemeClr val="bg1"/>
          </a:solidFill>
        </p:spPr>
        <p:txBody>
          <a:bodyPr wrap="square">
            <a:spAutoFit/>
          </a:bodyPr>
          <a:lstStyle/>
          <a:p>
            <a:r>
              <a:rPr lang="en-US" sz="1800" dirty="0">
                <a:effectLst/>
                <a:latin typeface="CMR10"/>
              </a:rPr>
              <a:t>It follows a top-down approach, starting with general principles and applying logical rules to reach specific conclusions. Deductive reasoning aims to provide logically valid and conclusive results. </a:t>
            </a:r>
            <a:br>
              <a:rPr lang="en-US" sz="1800" dirty="0">
                <a:effectLst/>
                <a:latin typeface="CMR10"/>
              </a:rPr>
            </a:br>
            <a:endParaRPr lang="en-US" sz="1800" dirty="0">
              <a:effectLst/>
              <a:latin typeface="CMR10"/>
            </a:endParaRPr>
          </a:p>
          <a:p>
            <a:endParaRPr lang="en-US" dirty="0"/>
          </a:p>
          <a:p>
            <a:r>
              <a:rPr lang="en-US" sz="1800" dirty="0">
                <a:effectLst/>
                <a:latin typeface="CMR10"/>
              </a:rPr>
              <a:t>Inferring the best possible explanation from incomplete or limited information. </a:t>
            </a:r>
          </a:p>
          <a:p>
            <a:endParaRPr lang="en-US" dirty="0">
              <a:latin typeface="CMR10"/>
            </a:endParaRPr>
          </a:p>
          <a:p>
            <a:endParaRPr lang="en-US" dirty="0">
              <a:latin typeface="CMR10"/>
            </a:endParaRPr>
          </a:p>
          <a:p>
            <a:r>
              <a:rPr lang="en-US" sz="1800" dirty="0">
                <a:effectLst/>
                <a:latin typeface="CMR10"/>
              </a:rPr>
              <a:t>Moves from specific instances to broader generalizations. Inductive reasoning does not guarantee absolute certainty but provides probable conclusions based on available evidence.</a:t>
            </a:r>
            <a:br>
              <a:rPr lang="en-US" sz="1800" dirty="0">
                <a:effectLst/>
                <a:latin typeface="CMR10"/>
              </a:rPr>
            </a:br>
            <a:endParaRPr lang="en-US" dirty="0"/>
          </a:p>
        </p:txBody>
      </p:sp>
      <p:cxnSp>
        <p:nvCxnSpPr>
          <p:cNvPr id="11" name="Straight Connector 10">
            <a:extLst>
              <a:ext uri="{FF2B5EF4-FFF2-40B4-BE49-F238E27FC236}">
                <a16:creationId xmlns:a16="http://schemas.microsoft.com/office/drawing/2014/main" id="{1EFEF870-08FB-4ED6-DF22-50DBD4B8D821}"/>
              </a:ext>
            </a:extLst>
          </p:cNvPr>
          <p:cNvCxnSpPr>
            <a:cxnSpLocks/>
          </p:cNvCxnSpPr>
          <p:nvPr/>
        </p:nvCxnSpPr>
        <p:spPr>
          <a:xfrm flipV="1">
            <a:off x="6235700" y="1713896"/>
            <a:ext cx="1352765" cy="11406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60B395-66D3-2D80-2424-DA357CA10599}"/>
              </a:ext>
            </a:extLst>
          </p:cNvPr>
          <p:cNvCxnSpPr>
            <a:cxnSpLocks/>
          </p:cNvCxnSpPr>
          <p:nvPr/>
        </p:nvCxnSpPr>
        <p:spPr>
          <a:xfrm>
            <a:off x="6235700" y="3149292"/>
            <a:ext cx="1352765" cy="31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6D67A6-7DF7-D60C-1A90-DFE0BD5F1D83}"/>
              </a:ext>
            </a:extLst>
          </p:cNvPr>
          <p:cNvCxnSpPr>
            <a:cxnSpLocks/>
          </p:cNvCxnSpPr>
          <p:nvPr/>
        </p:nvCxnSpPr>
        <p:spPr>
          <a:xfrm>
            <a:off x="6235700" y="3475113"/>
            <a:ext cx="1352765" cy="1192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3CEF277-74C9-81AE-37CA-7E9310694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9" t="20737" r="3755" b="16588"/>
          <a:stretch/>
        </p:blipFill>
        <p:spPr bwMode="auto">
          <a:xfrm>
            <a:off x="1114767" y="4673116"/>
            <a:ext cx="5531489" cy="18197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877B2F-6D6E-160D-5414-03A710AC2B2A}"/>
              </a:ext>
            </a:extLst>
          </p:cNvPr>
          <p:cNvSpPr txBox="1"/>
          <p:nvPr/>
        </p:nvSpPr>
        <p:spPr>
          <a:xfrm>
            <a:off x="285752" y="6536520"/>
            <a:ext cx="6285187" cy="246221"/>
          </a:xfrm>
          <a:prstGeom prst="rect">
            <a:avLst/>
          </a:prstGeom>
          <a:noFill/>
        </p:spPr>
        <p:txBody>
          <a:bodyPr wrap="square">
            <a:spAutoFit/>
          </a:bodyPr>
          <a:lstStyle/>
          <a:p>
            <a:r>
              <a:rPr lang="en-US" sz="1000" dirty="0">
                <a:solidFill>
                  <a:schemeClr val="bg1">
                    <a:lumMod val="65000"/>
                  </a:schemeClr>
                </a:solidFill>
              </a:rPr>
              <a:t>Source: </a:t>
            </a:r>
            <a:r>
              <a:rPr lang="en-US" sz="1000" dirty="0">
                <a:solidFill>
                  <a:schemeClr val="bg1">
                    <a:lumMod val="65000"/>
                  </a:schemeClr>
                </a:solidFill>
                <a:hlinkClick r:id="rId4">
                  <a:extLst>
                    <a:ext uri="{A12FA001-AC4F-418D-AE19-62706E023703}">
                      <ahyp:hlinkClr xmlns:ahyp="http://schemas.microsoft.com/office/drawing/2018/hyperlinkcolor" val="tx"/>
                    </a:ext>
                  </a:extLst>
                </a:hlinkClick>
              </a:rPr>
              <a:t>https://mconsultingprep.com/what-is-deductive-reasoning</a:t>
            </a:r>
            <a:r>
              <a:rPr lang="en-US" sz="1000" dirty="0">
                <a:solidFill>
                  <a:schemeClr val="bg1">
                    <a:lumMod val="65000"/>
                  </a:schemeClr>
                </a:solidFill>
              </a:rPr>
              <a:t> </a:t>
            </a:r>
          </a:p>
        </p:txBody>
      </p:sp>
    </p:spTree>
    <p:extLst>
      <p:ext uri="{BB962C8B-B14F-4D97-AF65-F5344CB8AC3E}">
        <p14:creationId xmlns:p14="http://schemas.microsoft.com/office/powerpoint/2010/main" val="52309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6541-A810-5F30-EC5B-8F05BED34EC4}"/>
              </a:ext>
            </a:extLst>
          </p:cNvPr>
          <p:cNvSpPr>
            <a:spLocks noGrp="1"/>
          </p:cNvSpPr>
          <p:nvPr>
            <p:ph type="title"/>
          </p:nvPr>
        </p:nvSpPr>
        <p:spPr/>
        <p:txBody>
          <a:bodyPr/>
          <a:lstStyle/>
          <a:p>
            <a:r>
              <a:rPr lang="en-US" dirty="0"/>
              <a:t>Taxonomies of Reasoning Tasks</a:t>
            </a:r>
          </a:p>
        </p:txBody>
      </p:sp>
      <p:sp>
        <p:nvSpPr>
          <p:cNvPr id="3" name="Content Placeholder 2">
            <a:extLst>
              <a:ext uri="{FF2B5EF4-FFF2-40B4-BE49-F238E27FC236}">
                <a16:creationId xmlns:a16="http://schemas.microsoft.com/office/drawing/2014/main" id="{436F1C8D-91B2-6774-8D36-744FE466A750}"/>
              </a:ext>
            </a:extLst>
          </p:cNvPr>
          <p:cNvSpPr>
            <a:spLocks noGrp="1"/>
          </p:cNvSpPr>
          <p:nvPr>
            <p:ph idx="1"/>
          </p:nvPr>
        </p:nvSpPr>
        <p:spPr>
          <a:xfrm>
            <a:off x="838200" y="1411550"/>
            <a:ext cx="10515600" cy="5294050"/>
          </a:xfrm>
        </p:spPr>
        <p:txBody>
          <a:bodyPr>
            <a:normAutofit fontScale="92500" lnSpcReduction="10000"/>
          </a:bodyPr>
          <a:lstStyle/>
          <a:p>
            <a:pPr marL="287338" indent="-287338">
              <a:buFont typeface="+mj-lt"/>
              <a:buAutoNum type="alphaLcParenR"/>
            </a:pPr>
            <a:r>
              <a:rPr lang="en-US" sz="1400" b="1" dirty="0">
                <a:latin typeface="CMBX10"/>
              </a:rPr>
              <a:t>Formal Reasoning vs. Informal Reasoning</a:t>
            </a:r>
            <a:r>
              <a:rPr lang="en-US" sz="1400" dirty="0">
                <a:latin typeface="CMBX10"/>
              </a:rPr>
              <a:t>: </a:t>
            </a:r>
            <a:r>
              <a:rPr lang="en-US" sz="1400" dirty="0">
                <a:latin typeface="CMR10"/>
              </a:rPr>
              <a:t>Formal reasoning involves following strict rules, logical frame-works, or formal systems to derive conclusions and often relies on mathematical or deductive reasoning. </a:t>
            </a:r>
            <a:r>
              <a:rPr lang="en-US" sz="1400" dirty="0">
                <a:solidFill>
                  <a:schemeClr val="accent1"/>
                </a:solidFill>
                <a:latin typeface="CMR10"/>
              </a:rPr>
              <a:t>Informal reasoning, on the other hand, is less structured and more intuitive</a:t>
            </a:r>
            <a:r>
              <a:rPr lang="en-US" sz="1400" dirty="0">
                <a:latin typeface="CMR10"/>
              </a:rPr>
              <a:t>, relying on personal experiences, common sense, and heuristics. </a:t>
            </a:r>
            <a:endParaRPr lang="en-US" sz="1400" dirty="0"/>
          </a:p>
          <a:p>
            <a:pPr marL="287338" indent="-287338">
              <a:buFont typeface="+mj-lt"/>
              <a:buAutoNum type="alphaLcParenR"/>
            </a:pPr>
            <a:r>
              <a:rPr lang="en-US" sz="1400" b="1" dirty="0">
                <a:latin typeface="CMBX10"/>
              </a:rPr>
              <a:t>Neural Reasoning vs. Symbolic Reasoning vs. Neural-Symbolic Reasoning</a:t>
            </a:r>
            <a:r>
              <a:rPr lang="en-US" sz="1400" dirty="0">
                <a:latin typeface="CMBX10"/>
              </a:rPr>
              <a:t>: </a:t>
            </a:r>
            <a:r>
              <a:rPr lang="en-US" sz="1400" dirty="0">
                <a:latin typeface="CMR10"/>
              </a:rPr>
              <a:t>This </a:t>
            </a:r>
            <a:r>
              <a:rPr lang="en-US" sz="1400" dirty="0">
                <a:solidFill>
                  <a:schemeClr val="accent1"/>
                </a:solidFill>
                <a:latin typeface="CMR10"/>
              </a:rPr>
              <a:t>taxonomy is based on the underlying computational framework </a:t>
            </a:r>
            <a:r>
              <a:rPr lang="en-US" sz="1400" dirty="0">
                <a:latin typeface="CMR10"/>
              </a:rPr>
              <a:t>used for reasoning. Neural reasoning refers to approaches that utilize neural networks or deep learning models for reasoning tasks. Symbolic reasoning involves using symbolic representations, logic-based inference rules, or symbolic manipulation for reasoning. Neural-symbolic reasoning combines elements of both neural networks and symbolic reasoning, aiming to integrate their respective strengths. </a:t>
            </a:r>
            <a:endParaRPr lang="en-US" sz="1400" dirty="0"/>
          </a:p>
          <a:p>
            <a:pPr marL="287338" indent="-287338">
              <a:buFont typeface="+mj-lt"/>
              <a:buAutoNum type="alphaLcParenR"/>
            </a:pPr>
            <a:r>
              <a:rPr lang="en-US" sz="1400" b="1" dirty="0">
                <a:latin typeface="CMBX10"/>
              </a:rPr>
              <a:t>Backward Reasoning vs. Forward Reasoning</a:t>
            </a:r>
            <a:r>
              <a:rPr lang="en-US" sz="1400" dirty="0">
                <a:latin typeface="CMBX10"/>
              </a:rPr>
              <a:t>: </a:t>
            </a:r>
            <a:r>
              <a:rPr lang="en-US" sz="1400" dirty="0">
                <a:latin typeface="CMR10"/>
              </a:rPr>
              <a:t>This taxonomy is based on the </a:t>
            </a:r>
            <a:r>
              <a:rPr lang="en-US" sz="1400" dirty="0">
                <a:solidFill>
                  <a:schemeClr val="accent1"/>
                </a:solidFill>
                <a:latin typeface="CMR10"/>
              </a:rPr>
              <a:t>direction of the reasoning process. </a:t>
            </a:r>
            <a:r>
              <a:rPr lang="en-US" sz="1400" dirty="0">
                <a:latin typeface="CMR10"/>
              </a:rPr>
              <a:t>Backward reasoning starts from a goal or desired outcome and works backward by applying rules or evidence to determine the necessary conditions or steps to reach that goal. Forward reasoning starts with initial premises or evidence and progresses step-by-step to derive new conclusions or reach a final outcome. </a:t>
            </a:r>
            <a:endParaRPr lang="en-US" sz="1400" dirty="0"/>
          </a:p>
          <a:p>
            <a:pPr marL="287338" indent="-287338">
              <a:buFont typeface="+mj-lt"/>
              <a:buAutoNum type="alphaLcParenR"/>
            </a:pPr>
            <a:r>
              <a:rPr lang="en-US" sz="1400" b="1" dirty="0">
                <a:latin typeface="CMBX10"/>
              </a:rPr>
              <a:t>Single-step Reasoning vs. Multi-step</a:t>
            </a:r>
            <a:r>
              <a:rPr lang="en-US" sz="1400" dirty="0">
                <a:latin typeface="CMBX10"/>
              </a:rPr>
              <a:t>: </a:t>
            </a:r>
            <a:r>
              <a:rPr lang="en-US" sz="1400" dirty="0">
                <a:latin typeface="CMR10"/>
              </a:rPr>
              <a:t>This taxonomy is based on the </a:t>
            </a:r>
            <a:r>
              <a:rPr lang="en-US" sz="1400" dirty="0">
                <a:solidFill>
                  <a:schemeClr val="accent1"/>
                </a:solidFill>
                <a:latin typeface="CMR10"/>
              </a:rPr>
              <a:t>complexity or number of steps involved in the reasoning process</a:t>
            </a:r>
            <a:r>
              <a:rPr lang="en-US" sz="1400" dirty="0">
                <a:latin typeface="CMR10"/>
              </a:rPr>
              <a:t>. Multi-step reasoning refers to tasks that require multiple sequential or interconnected steps to arrive at a solution or conclusion. It involves chaining together intermediate steps or inferences to reach the final result. </a:t>
            </a:r>
            <a:endParaRPr lang="en-US" sz="1400" dirty="0"/>
          </a:p>
          <a:p>
            <a:pPr marL="287338" indent="-287338">
              <a:buFont typeface="+mj-lt"/>
              <a:buAutoNum type="alphaLcParenR"/>
            </a:pPr>
            <a:r>
              <a:rPr lang="en-US" sz="1400" b="1" dirty="0">
                <a:latin typeface="CMBX10"/>
              </a:rPr>
              <a:t>Deductive Reasoning vs. Defeasible Reasoning: </a:t>
            </a:r>
            <a:r>
              <a:rPr lang="en-US" sz="1400" dirty="0">
                <a:latin typeface="CMR10"/>
              </a:rPr>
              <a:t>The classification criterion for this type of reasoning is based on the nature of the reasoning process and the handling of exceptions or conflicting information. </a:t>
            </a:r>
            <a:r>
              <a:rPr lang="en-US" sz="1400" dirty="0">
                <a:solidFill>
                  <a:schemeClr val="accent1"/>
                </a:solidFill>
                <a:latin typeface="CMR10"/>
              </a:rPr>
              <a:t>Defeasible reasoning involves reasoning under uncertainty or with incomplete information</a:t>
            </a:r>
            <a:r>
              <a:rPr lang="en-US" sz="1400" dirty="0">
                <a:latin typeface="CMR10"/>
              </a:rPr>
              <a:t>, where conclusions can be overridden or defeated by new evidence or exceptions. It allows for the revision or reevaluation of conclusions based on additional information or context. </a:t>
            </a:r>
            <a:endParaRPr lang="en-US" sz="1400" dirty="0"/>
          </a:p>
          <a:p>
            <a:pPr marL="287338" indent="-287338">
              <a:buFont typeface="+mj-lt"/>
              <a:buAutoNum type="alphaLcParenR"/>
            </a:pPr>
            <a:r>
              <a:rPr lang="en-US" sz="1400" b="1" dirty="0">
                <a:latin typeface="CMBX10"/>
              </a:rPr>
              <a:t>Unimodal Reasoning vs. Multimodal Reasoning: </a:t>
            </a:r>
            <a:r>
              <a:rPr lang="en-US" sz="1400" dirty="0">
                <a:latin typeface="CMR10"/>
              </a:rPr>
              <a:t>This taxonomy is based on the input modalities used in the reasoning process. Unimodal reasoning refers to reasoning tasks that involve a single modality of information or input, for example, reasoning tasks that are based solely on language information. </a:t>
            </a:r>
            <a:r>
              <a:rPr lang="en-US" sz="1400" dirty="0">
                <a:solidFill>
                  <a:schemeClr val="accent1"/>
                </a:solidFill>
                <a:latin typeface="CMR10"/>
              </a:rPr>
              <a:t>Multimodal reasoning, on the other hand, involves integrating and reasoning with multiple modalities of information simultaneously</a:t>
            </a:r>
            <a:r>
              <a:rPr lang="en-US" sz="1400" dirty="0">
                <a:latin typeface="CMR10"/>
              </a:rPr>
              <a:t>. This could include combining visual, language, textual, auditory, or other types of input for the reasoning process. </a:t>
            </a:r>
            <a:endParaRPr lang="en-US" sz="1400" dirty="0">
              <a:effectLst/>
              <a:latin typeface="CMR10"/>
            </a:endParaRPr>
          </a:p>
          <a:p>
            <a:pPr marL="0" indent="0">
              <a:buNone/>
            </a:pPr>
            <a:br>
              <a:rPr lang="en-US" sz="1400" dirty="0">
                <a:effectLst/>
                <a:latin typeface="CMR10"/>
              </a:rPr>
            </a:br>
            <a:r>
              <a:rPr lang="en-US" sz="1400" dirty="0">
                <a:effectLst/>
                <a:latin typeface="CMR10"/>
              </a:rPr>
              <a:t>Some other forms: factual reasoning, counterfactual reasoning, plausible (defeasible) reasoning, default reasoning, and abstract reasoning</a:t>
            </a:r>
            <a:endParaRPr lang="en-US" sz="2400" dirty="0"/>
          </a:p>
          <a:p>
            <a:endParaRPr lang="en-US" sz="2400" dirty="0"/>
          </a:p>
        </p:txBody>
      </p:sp>
    </p:spTree>
    <p:custDataLst>
      <p:tags r:id="rId1"/>
    </p:custDataLst>
    <p:extLst>
      <p:ext uri="{BB962C8B-B14F-4D97-AF65-F5344CB8AC3E}">
        <p14:creationId xmlns:p14="http://schemas.microsoft.com/office/powerpoint/2010/main" val="8090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05F0-A2B4-BFA0-2EE3-E3C72F321EE1}"/>
              </a:ext>
            </a:extLst>
          </p:cNvPr>
          <p:cNvSpPr>
            <a:spLocks noGrp="1"/>
          </p:cNvSpPr>
          <p:nvPr>
            <p:ph type="title"/>
          </p:nvPr>
        </p:nvSpPr>
        <p:spPr/>
        <p:txBody>
          <a:bodyPr>
            <a:normAutofit/>
          </a:bodyPr>
          <a:lstStyle/>
          <a:p>
            <a:r>
              <a:rPr lang="en-US" sz="4000" dirty="0">
                <a:effectLst/>
                <a:latin typeface="CMBX10"/>
              </a:rPr>
              <a:t>Mathematical Representations for Reasoning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2BBA8B-9EBB-0322-14E4-80C906CFEA7C}"/>
                  </a:ext>
                </a:extLst>
              </p:cNvPr>
              <p:cNvSpPr>
                <a:spLocks noGrp="1"/>
              </p:cNvSpPr>
              <p:nvPr>
                <p:ph idx="1"/>
              </p:nvPr>
            </p:nvSpPr>
            <p:spPr>
              <a:xfrm>
                <a:off x="838200" y="1411550"/>
                <a:ext cx="8137634" cy="4765413"/>
              </a:xfrm>
            </p:spPr>
            <p:txBody>
              <a:bodyPr>
                <a:normAutofit fontScale="85000" lnSpcReduction="20000"/>
              </a:bodyPr>
              <a:lstStyle/>
              <a:p>
                <a:pPr marL="0" indent="0">
                  <a:buNone/>
                </a:pPr>
                <a:r>
                  <a:rPr lang="en-US" sz="1800" b="1" dirty="0">
                    <a:effectLst/>
                    <a:latin typeface="CMBXTI10"/>
                  </a:rPr>
                  <a:t>Propositional Logic </a:t>
                </a:r>
                <a:endParaRPr lang="en-US" sz="1200" b="1" dirty="0"/>
              </a:p>
              <a:p>
                <a:pPr marL="344488" lvl="1" indent="-112713"/>
                <a:r>
                  <a:rPr lang="en-US" sz="1400" dirty="0">
                    <a:effectLst/>
                    <a:latin typeface="CMR10"/>
                  </a:rPr>
                  <a:t>Operators: </a:t>
                </a:r>
                <a:r>
                  <a:rPr lang="en-US" sz="1400" b="0" i="0" dirty="0">
                    <a:solidFill>
                      <a:srgbClr val="374151"/>
                    </a:solidFill>
                    <a:effectLst/>
                    <a:latin typeface="Söhne"/>
                  </a:rPr>
                  <a:t>∧</a:t>
                </a:r>
                <a:r>
                  <a:rPr lang="en-US" sz="1400" b="1" i="0" dirty="0">
                    <a:solidFill>
                      <a:srgbClr val="374151"/>
                    </a:solidFill>
                    <a:effectLst/>
                    <a:latin typeface="Söhne"/>
                  </a:rPr>
                  <a:t>, </a:t>
                </a:r>
                <a:r>
                  <a:rPr lang="en-US" sz="1400" b="0" i="0" dirty="0">
                    <a:solidFill>
                      <a:srgbClr val="374151"/>
                    </a:solidFill>
                    <a:effectLst/>
                    <a:latin typeface="Söhne"/>
                  </a:rPr>
                  <a:t>∨, ¬, </a:t>
                </a:r>
                <a:r>
                  <a:rPr lang="en-US" sz="1400" b="1" i="0" dirty="0">
                    <a:solidFill>
                      <a:srgbClr val="374151"/>
                    </a:solidFill>
                    <a:effectLst/>
                    <a:latin typeface="Söhne"/>
                  </a:rPr>
                  <a:t>→</a:t>
                </a:r>
                <a:r>
                  <a:rPr lang="en-US" sz="1400" dirty="0">
                    <a:solidFill>
                      <a:srgbClr val="374151"/>
                    </a:solidFill>
                    <a:latin typeface="Söhne"/>
                  </a:rPr>
                  <a:t>(</a:t>
                </a:r>
                <a:r>
                  <a:rPr lang="en-US" sz="1400" b="0" i="0" dirty="0">
                    <a:solidFill>
                      <a:srgbClr val="374151"/>
                    </a:solidFill>
                    <a:effectLst/>
                    <a:latin typeface="Söhne"/>
                  </a:rPr>
                  <a:t>if...then), </a:t>
                </a:r>
                <a:r>
                  <a:rPr lang="en-US" sz="1400" b="1" i="0" dirty="0">
                    <a:solidFill>
                      <a:srgbClr val="374151"/>
                    </a:solidFill>
                    <a:effectLst/>
                    <a:latin typeface="Söhne"/>
                  </a:rPr>
                  <a:t>↔ (</a:t>
                </a:r>
                <a:r>
                  <a:rPr lang="en-US" sz="1400" b="0" i="0" dirty="0">
                    <a:solidFill>
                      <a:srgbClr val="374151"/>
                    </a:solidFill>
                    <a:effectLst/>
                    <a:latin typeface="Söhne"/>
                  </a:rPr>
                  <a:t>if and only if)</a:t>
                </a:r>
                <a:endParaRPr lang="en-US" sz="1400" dirty="0">
                  <a:effectLst/>
                  <a:latin typeface="CMR10"/>
                </a:endParaRPr>
              </a:p>
              <a:p>
                <a:pPr marL="344488" lvl="1" indent="-112713"/>
                <a:r>
                  <a:rPr lang="en-US" sz="1400" dirty="0">
                    <a:effectLst/>
                    <a:latin typeface="CMR10"/>
                  </a:rPr>
                  <a:t>Example: Let </a:t>
                </a:r>
                <a:r>
                  <a:rPr lang="en-US" sz="1400" dirty="0">
                    <a:effectLst/>
                    <a:latin typeface="CMMI10"/>
                  </a:rPr>
                  <a:t>p </a:t>
                </a:r>
                <a:r>
                  <a:rPr lang="en-US" sz="1400" dirty="0">
                    <a:effectLst/>
                    <a:latin typeface="CMR10"/>
                  </a:rPr>
                  <a:t>and </a:t>
                </a:r>
                <a:r>
                  <a:rPr lang="en-US" sz="1400" dirty="0">
                    <a:effectLst/>
                    <a:latin typeface="CMMI10"/>
                  </a:rPr>
                  <a:t>q </a:t>
                </a:r>
                <a:r>
                  <a:rPr lang="en-US" sz="1400" dirty="0">
                    <a:effectLst/>
                    <a:latin typeface="CMR10"/>
                  </a:rPr>
                  <a:t>be logical propositions. Modus Ponens: If </a:t>
                </a:r>
                <a:r>
                  <a:rPr lang="en-US" sz="1400" dirty="0">
                    <a:effectLst/>
                    <a:latin typeface="CMMI10"/>
                  </a:rPr>
                  <a:t>p </a:t>
                </a:r>
                <a:r>
                  <a:rPr lang="en-US" sz="1400" dirty="0">
                    <a:effectLst/>
                    <a:latin typeface="CMSY10"/>
                  </a:rPr>
                  <a:t>→ </a:t>
                </a:r>
                <a:r>
                  <a:rPr lang="en-US" sz="1400" dirty="0">
                    <a:effectLst/>
                    <a:latin typeface="CMMI10"/>
                  </a:rPr>
                  <a:t>q </a:t>
                </a:r>
                <a:r>
                  <a:rPr lang="en-US" sz="1400" dirty="0">
                    <a:effectLst/>
                    <a:latin typeface="CMR10"/>
                  </a:rPr>
                  <a:t>and </a:t>
                </a:r>
                <a:r>
                  <a:rPr lang="en-US" sz="1400" dirty="0">
                    <a:effectLst/>
                    <a:latin typeface="CMMI10"/>
                  </a:rPr>
                  <a:t>p </a:t>
                </a:r>
                <a:r>
                  <a:rPr lang="en-US" sz="1400" dirty="0">
                    <a:effectLst/>
                    <a:latin typeface="CMR10"/>
                  </a:rPr>
                  <a:t>are true, then we can conclude </a:t>
                </a:r>
                <a:r>
                  <a:rPr lang="en-US" sz="1400" dirty="0">
                    <a:effectLst/>
                    <a:latin typeface="CMMI10"/>
                  </a:rPr>
                  <a:t>q</a:t>
                </a:r>
                <a:r>
                  <a:rPr lang="en-US" sz="1400" dirty="0">
                    <a:effectLst/>
                    <a:latin typeface="CMR10"/>
                  </a:rPr>
                  <a:t>. </a:t>
                </a:r>
                <a:endParaRPr lang="en-US" sz="800" dirty="0"/>
              </a:p>
              <a:p>
                <a:pPr marL="0" indent="0">
                  <a:buNone/>
                </a:pPr>
                <a:r>
                  <a:rPr lang="en-US" sz="1800" b="1" dirty="0">
                    <a:effectLst/>
                    <a:latin typeface="CMBXTI10"/>
                  </a:rPr>
                  <a:t>Predicate Logic </a:t>
                </a:r>
                <a:endParaRPr lang="en-US" sz="1200" b="1" dirty="0"/>
              </a:p>
              <a:p>
                <a:pPr marL="344488" lvl="1" indent="-112713"/>
                <a:r>
                  <a:rPr lang="en-US" sz="1400" dirty="0">
                    <a:effectLst/>
                    <a:latin typeface="CMR10"/>
                  </a:rPr>
                  <a:t>Quantifier and Predicate: Let </a:t>
                </a:r>
                <a14:m>
                  <m:oMath xmlns:m="http://schemas.openxmlformats.org/officeDocument/2006/math">
                    <m:r>
                      <a:rPr lang="en-US" sz="1400" i="1" dirty="0" smtClean="0">
                        <a:effectLst/>
                        <a:latin typeface="Cambria Math" panose="02040503050406030204" pitchFamily="18" charset="0"/>
                      </a:rPr>
                      <m:t>𝑃</m:t>
                    </m:r>
                    <m:r>
                      <a:rPr lang="en-US" sz="1400" i="1" dirty="0" smtClean="0">
                        <a:effectLst/>
                        <a:latin typeface="Cambria Math" panose="02040503050406030204" pitchFamily="18" charset="0"/>
                      </a:rPr>
                      <m:t>(</m:t>
                    </m:r>
                    <m:r>
                      <a:rPr lang="en-US" sz="1400" i="1" dirty="0" smtClean="0">
                        <a:effectLst/>
                        <a:latin typeface="Cambria Math" panose="02040503050406030204" pitchFamily="18" charset="0"/>
                      </a:rPr>
                      <m:t>𝑥</m:t>
                    </m:r>
                    <m:r>
                      <a:rPr lang="en-US" sz="1400" i="1" dirty="0" smtClean="0">
                        <a:effectLst/>
                        <a:latin typeface="Cambria Math" panose="02040503050406030204" pitchFamily="18" charset="0"/>
                      </a:rPr>
                      <m:t>) </m:t>
                    </m:r>
                  </m:oMath>
                </a14:m>
                <a:r>
                  <a:rPr lang="en-US" sz="1400" dirty="0">
                    <a:effectLst/>
                    <a:latin typeface="CMR10"/>
                  </a:rPr>
                  <a:t>be a predicate representing “</a:t>
                </a:r>
                <a14:m>
                  <m:oMath xmlns:m="http://schemas.openxmlformats.org/officeDocument/2006/math">
                    <m:r>
                      <a:rPr lang="en-US" sz="1400" i="1" dirty="0" smtClean="0">
                        <a:effectLst/>
                        <a:latin typeface="Cambria Math" panose="02040503050406030204" pitchFamily="18" charset="0"/>
                      </a:rPr>
                      <m:t>𝑥</m:t>
                    </m:r>
                  </m:oMath>
                </a14:m>
                <a:r>
                  <a:rPr lang="en-US" sz="1400" dirty="0">
                    <a:effectLst/>
                    <a:latin typeface="CMMI10"/>
                  </a:rPr>
                  <a:t> </a:t>
                </a:r>
                <a:r>
                  <a:rPr lang="en-US" sz="1400" dirty="0">
                    <a:effectLst/>
                    <a:latin typeface="CMR10"/>
                  </a:rPr>
                  <a:t>is a prime number.” The existential quantifier (</a:t>
                </a:r>
                <a:r>
                  <a:rPr lang="en-US" sz="1400" dirty="0">
                    <a:effectLst/>
                    <a:latin typeface="CMSY10"/>
                  </a:rPr>
                  <a:t>∃</a:t>
                </a:r>
                <a:r>
                  <a:rPr lang="en-US" sz="1400" dirty="0">
                    <a:effectLst/>
                    <a:latin typeface="CMR10"/>
                  </a:rPr>
                  <a:t>) can be used to express the existence of a prime number, such as </a:t>
                </a:r>
                <a14:m>
                  <m:oMath xmlns:m="http://schemas.openxmlformats.org/officeDocument/2006/math">
                    <m:sSub>
                      <m:sSubPr>
                        <m:ctrlPr>
                          <a:rPr lang="en-US" sz="1400" i="1" dirty="0" smtClean="0">
                            <a:effectLst/>
                            <a:latin typeface="Cambria Math" panose="02040503050406030204" pitchFamily="18" charset="0"/>
                          </a:rPr>
                        </m:ctrlPr>
                      </m:sSubPr>
                      <m:e>
                        <m:r>
                          <a:rPr lang="en-US" sz="1400" i="1" dirty="0">
                            <a:latin typeface="Cambria Math" panose="02040503050406030204" pitchFamily="18" charset="0"/>
                          </a:rPr>
                          <m:t>∃</m:t>
                        </m:r>
                      </m:e>
                      <m:sub>
                        <m:r>
                          <a:rPr lang="en-US" sz="1400" b="0" i="1" dirty="0" smtClean="0">
                            <a:effectLst/>
                            <a:latin typeface="Cambria Math" panose="02040503050406030204" pitchFamily="18" charset="0"/>
                          </a:rPr>
                          <m:t>𝑥</m:t>
                        </m:r>
                      </m:sub>
                    </m:sSub>
                    <m:r>
                      <a:rPr lang="en-US" sz="1400" i="1" dirty="0" err="1" smtClean="0">
                        <a:effectLst/>
                        <a:latin typeface="Cambria Math" panose="02040503050406030204" pitchFamily="18" charset="0"/>
                      </a:rPr>
                      <m:t>𝑃</m:t>
                    </m:r>
                    <m:r>
                      <a:rPr lang="en-US" sz="1400" i="1" dirty="0" smtClean="0">
                        <a:effectLst/>
                        <a:latin typeface="Cambria Math" panose="02040503050406030204" pitchFamily="18" charset="0"/>
                      </a:rPr>
                      <m:t>(</m:t>
                    </m:r>
                    <m:r>
                      <a:rPr lang="en-US" sz="1400" i="1" dirty="0" smtClean="0">
                        <a:effectLst/>
                        <a:latin typeface="Cambria Math" panose="02040503050406030204" pitchFamily="18" charset="0"/>
                      </a:rPr>
                      <m:t>𝑥</m:t>
                    </m:r>
                    <m:r>
                      <a:rPr lang="en-US" sz="1400" i="1" dirty="0" smtClean="0">
                        <a:effectLst/>
                        <a:latin typeface="Cambria Math" panose="02040503050406030204" pitchFamily="18" charset="0"/>
                      </a:rPr>
                      <m:t>)</m:t>
                    </m:r>
                  </m:oMath>
                </a14:m>
                <a:r>
                  <a:rPr lang="en-US" sz="1400" dirty="0">
                    <a:effectLst/>
                    <a:latin typeface="CMR10"/>
                  </a:rPr>
                  <a:t>. Universal Quantifier: Let </a:t>
                </a:r>
                <a14:m>
                  <m:oMath xmlns:m="http://schemas.openxmlformats.org/officeDocument/2006/math">
                    <m:r>
                      <a:rPr lang="en-US" sz="1400" i="1" dirty="0" smtClean="0">
                        <a:effectLst/>
                        <a:latin typeface="Cambria Math" panose="02040503050406030204" pitchFamily="18" charset="0"/>
                      </a:rPr>
                      <m:t>𝑄</m:t>
                    </m:r>
                    <m:r>
                      <a:rPr lang="en-US" sz="1400" i="1" dirty="0" smtClean="0">
                        <a:effectLst/>
                        <a:latin typeface="Cambria Math" panose="02040503050406030204" pitchFamily="18" charset="0"/>
                      </a:rPr>
                      <m:t>(</m:t>
                    </m:r>
                    <m:r>
                      <a:rPr lang="en-US" sz="1400" i="1" dirty="0" smtClean="0">
                        <a:effectLst/>
                        <a:latin typeface="Cambria Math" panose="02040503050406030204" pitchFamily="18" charset="0"/>
                      </a:rPr>
                      <m:t>𝑥</m:t>
                    </m:r>
                    <m:r>
                      <a:rPr lang="en-US" sz="1400" i="1" dirty="0" smtClean="0">
                        <a:effectLst/>
                        <a:latin typeface="Cambria Math" panose="02040503050406030204" pitchFamily="18" charset="0"/>
                      </a:rPr>
                      <m:t>)</m:t>
                    </m:r>
                  </m:oMath>
                </a14:m>
                <a:r>
                  <a:rPr lang="en-US" sz="1400" dirty="0">
                    <a:effectLst/>
                    <a:latin typeface="CMR10"/>
                  </a:rPr>
                  <a:t> be a predicate representing “</a:t>
                </a:r>
                <a14:m>
                  <m:oMath xmlns:m="http://schemas.openxmlformats.org/officeDocument/2006/math">
                    <m:r>
                      <a:rPr lang="en-US" sz="1400" i="1" dirty="0" smtClean="0">
                        <a:effectLst/>
                        <a:latin typeface="Cambria Math" panose="02040503050406030204" pitchFamily="18" charset="0"/>
                      </a:rPr>
                      <m:t>𝑥</m:t>
                    </m:r>
                  </m:oMath>
                </a14:m>
                <a:r>
                  <a:rPr lang="en-US" sz="1400" dirty="0">
                    <a:effectLst/>
                    <a:latin typeface="CMMI10"/>
                  </a:rPr>
                  <a:t> </a:t>
                </a:r>
                <a:r>
                  <a:rPr lang="en-US" sz="1400" dirty="0">
                    <a:effectLst/>
                    <a:latin typeface="CMR10"/>
                  </a:rPr>
                  <a:t>is an even number.” The universal quantifier (</a:t>
                </a:r>
                <a14:m>
                  <m:oMath xmlns:m="http://schemas.openxmlformats.org/officeDocument/2006/math">
                    <m:r>
                      <a:rPr lang="en-US" sz="1400" i="1" dirty="0" smtClean="0">
                        <a:effectLst/>
                        <a:latin typeface="Cambria Math" panose="02040503050406030204" pitchFamily="18" charset="0"/>
                      </a:rPr>
                      <m:t>∀</m:t>
                    </m:r>
                  </m:oMath>
                </a14:m>
                <a:r>
                  <a:rPr lang="en-US" sz="1400" dirty="0">
                    <a:effectLst/>
                    <a:latin typeface="CMR10"/>
                  </a:rPr>
                  <a:t>) can be used to express that all numbers are even, such as </a:t>
                </a:r>
                <a14:m>
                  <m:oMath xmlns:m="http://schemas.openxmlformats.org/officeDocument/2006/math">
                    <m:sSub>
                      <m:sSubPr>
                        <m:ctrlPr>
                          <a:rPr lang="en-US" sz="1400" i="1" dirty="0" smtClean="0">
                            <a:effectLst/>
                            <a:latin typeface="Cambria Math" panose="02040503050406030204" pitchFamily="18" charset="0"/>
                          </a:rPr>
                        </m:ctrlPr>
                      </m:sSubPr>
                      <m:e>
                        <m:r>
                          <a:rPr lang="en-US" sz="1400" i="1" dirty="0">
                            <a:latin typeface="Cambria Math" panose="02040503050406030204" pitchFamily="18" charset="0"/>
                          </a:rPr>
                          <m:t>∀</m:t>
                        </m:r>
                      </m:e>
                      <m:sub>
                        <m:r>
                          <a:rPr lang="en-US" sz="1400" i="1" dirty="0">
                            <a:latin typeface="Cambria Math" panose="02040503050406030204" pitchFamily="18" charset="0"/>
                          </a:rPr>
                          <m:t>𝑥</m:t>
                        </m:r>
                      </m:sub>
                    </m:sSub>
                    <m:r>
                      <a:rPr lang="en-US" sz="1400" i="1" dirty="0" err="1" smtClean="0">
                        <a:effectLst/>
                        <a:latin typeface="Cambria Math" panose="02040503050406030204" pitchFamily="18" charset="0"/>
                      </a:rPr>
                      <m:t>𝑄</m:t>
                    </m:r>
                    <m:r>
                      <a:rPr lang="en-US" sz="1400" i="1" dirty="0" smtClean="0">
                        <a:effectLst/>
                        <a:latin typeface="Cambria Math" panose="02040503050406030204" pitchFamily="18" charset="0"/>
                      </a:rPr>
                      <m:t>(</m:t>
                    </m:r>
                    <m:r>
                      <a:rPr lang="en-US" sz="1400" i="1" dirty="0" smtClean="0">
                        <a:effectLst/>
                        <a:latin typeface="Cambria Math" panose="02040503050406030204" pitchFamily="18" charset="0"/>
                      </a:rPr>
                      <m:t>𝑥</m:t>
                    </m:r>
                    <m:r>
                      <a:rPr lang="en-US" sz="1400" i="1" dirty="0" smtClean="0">
                        <a:effectLst/>
                        <a:latin typeface="Cambria Math" panose="02040503050406030204" pitchFamily="18" charset="0"/>
                      </a:rPr>
                      <m:t>)</m:t>
                    </m:r>
                  </m:oMath>
                </a14:m>
                <a:r>
                  <a:rPr lang="en-US" sz="1400" dirty="0">
                    <a:effectLst/>
                    <a:latin typeface="CMR10"/>
                  </a:rPr>
                  <a:t>.</a:t>
                </a:r>
                <a:endParaRPr lang="en-US" sz="800" dirty="0"/>
              </a:p>
              <a:p>
                <a:pPr marL="0" indent="0">
                  <a:buNone/>
                </a:pPr>
                <a:r>
                  <a:rPr lang="en-US" sz="1800" b="1" dirty="0">
                    <a:effectLst/>
                    <a:latin typeface="CMBXTI10"/>
                  </a:rPr>
                  <a:t>Set Theory </a:t>
                </a:r>
                <a:endParaRPr lang="en-US" sz="1200" b="1" dirty="0"/>
              </a:p>
              <a:p>
                <a:pPr marL="347663" lvl="1" indent="-115888"/>
                <a:r>
                  <a:rPr lang="en-US" sz="1400" dirty="0">
                    <a:effectLst/>
                    <a:latin typeface="CMR10"/>
                  </a:rPr>
                  <a:t>Set Intersection: Let </a:t>
                </a:r>
                <a:r>
                  <a:rPr lang="en-US" sz="1400" dirty="0">
                    <a:effectLst/>
                    <a:latin typeface="CMMI10"/>
                  </a:rPr>
                  <a:t>A </a:t>
                </a:r>
                <a:r>
                  <a:rPr lang="en-US" sz="1400" dirty="0">
                    <a:effectLst/>
                    <a:latin typeface="CMR10"/>
                  </a:rPr>
                  <a:t>and </a:t>
                </a:r>
                <a:r>
                  <a:rPr lang="en-US" sz="1400" dirty="0">
                    <a:effectLst/>
                    <a:latin typeface="CMMI10"/>
                  </a:rPr>
                  <a:t>B </a:t>
                </a:r>
                <a:r>
                  <a:rPr lang="en-US" sz="1400" dirty="0">
                    <a:effectLst/>
                    <a:latin typeface="CMR10"/>
                  </a:rPr>
                  <a:t>be sets. The intersection of </a:t>
                </a:r>
                <a:r>
                  <a:rPr lang="en-US" sz="1400" dirty="0">
                    <a:effectLst/>
                    <a:latin typeface="CMMI10"/>
                  </a:rPr>
                  <a:t>A </a:t>
                </a:r>
                <a:r>
                  <a:rPr lang="en-US" sz="1400" dirty="0">
                    <a:effectLst/>
                    <a:latin typeface="CMR10"/>
                  </a:rPr>
                  <a:t>and </a:t>
                </a:r>
                <a:r>
                  <a:rPr lang="en-US" sz="1400" dirty="0">
                    <a:effectLst/>
                    <a:latin typeface="CMMI10"/>
                  </a:rPr>
                  <a:t>B </a:t>
                </a:r>
                <a:r>
                  <a:rPr lang="en-US" sz="1400" dirty="0">
                    <a:effectLst/>
                    <a:latin typeface="CMR10"/>
                  </a:rPr>
                  <a:t>is denoted as </a:t>
                </a:r>
                <a:r>
                  <a:rPr lang="en-US" sz="1400" dirty="0">
                    <a:effectLst/>
                    <a:latin typeface="CMMI10"/>
                  </a:rPr>
                  <a:t>A</a:t>
                </a:r>
                <a:r>
                  <a:rPr lang="en-US" sz="1400" dirty="0">
                    <a:effectLst/>
                    <a:latin typeface="CMSY10"/>
                  </a:rPr>
                  <a:t>∩</a:t>
                </a:r>
                <a:r>
                  <a:rPr lang="en-US" sz="1400" dirty="0">
                    <a:effectLst/>
                    <a:latin typeface="CMMI10"/>
                  </a:rPr>
                  <a:t>B</a:t>
                </a:r>
                <a:r>
                  <a:rPr lang="en-US" sz="1400" dirty="0">
                    <a:effectLst/>
                    <a:latin typeface="CMR10"/>
                  </a:rPr>
                  <a:t>. Set Complement: Let </a:t>
                </a:r>
                <a:r>
                  <a:rPr lang="en-US" sz="1400" dirty="0">
                    <a:effectLst/>
                    <a:latin typeface="CMMI10"/>
                  </a:rPr>
                  <a:t>A </a:t>
                </a:r>
                <a:r>
                  <a:rPr lang="en-US" sz="1400" dirty="0">
                    <a:effectLst/>
                    <a:latin typeface="CMR10"/>
                  </a:rPr>
                  <a:t>be a set. The complement of </a:t>
                </a:r>
                <a:r>
                  <a:rPr lang="en-US" sz="1400" dirty="0">
                    <a:effectLst/>
                    <a:latin typeface="CMMI10"/>
                  </a:rPr>
                  <a:t>A </a:t>
                </a:r>
                <a:r>
                  <a:rPr lang="en-US" sz="1400" dirty="0">
                    <a:effectLst/>
                    <a:latin typeface="CMR10"/>
                  </a:rPr>
                  <a:t>is denoted as </a:t>
                </a:r>
                <a:r>
                  <a:rPr lang="en-US" sz="1400" dirty="0">
                    <a:effectLst/>
                    <a:latin typeface="CMMI10"/>
                  </a:rPr>
                  <a:t>A</a:t>
                </a:r>
                <a:r>
                  <a:rPr lang="en-US" sz="1400" dirty="0">
                    <a:effectLst/>
                    <a:latin typeface="CMSY7"/>
                  </a:rPr>
                  <a:t>′</a:t>
                </a:r>
                <a:r>
                  <a:rPr lang="en-US" sz="1400" dirty="0">
                    <a:effectLst/>
                    <a:latin typeface="CMR10"/>
                  </a:rPr>
                  <a:t>. </a:t>
                </a:r>
                <a:endParaRPr lang="en-US" sz="800" dirty="0"/>
              </a:p>
              <a:p>
                <a:pPr marL="0" indent="0">
                  <a:buNone/>
                </a:pPr>
                <a:r>
                  <a:rPr lang="en-US" sz="1800" b="1" dirty="0">
                    <a:effectLst/>
                    <a:latin typeface="CMBXTI10"/>
                  </a:rPr>
                  <a:t>Graph Theory </a:t>
                </a:r>
                <a:endParaRPr lang="en-US" sz="1200" b="1" dirty="0"/>
              </a:p>
              <a:p>
                <a:pPr marL="347663" lvl="1" indent="-115888"/>
                <a:r>
                  <a:rPr lang="en-US" sz="1400" dirty="0">
                    <a:effectLst/>
                    <a:latin typeface="CMR10"/>
                  </a:rPr>
                  <a:t>Graph Representation: Let </a:t>
                </a:r>
                <a:r>
                  <a:rPr lang="en-US" sz="1400" dirty="0">
                    <a:effectLst/>
                    <a:latin typeface="CMMI10"/>
                  </a:rPr>
                  <a:t>G </a:t>
                </a:r>
                <a:r>
                  <a:rPr lang="en-US" sz="1400" dirty="0">
                    <a:effectLst/>
                    <a:latin typeface="CMR10"/>
                  </a:rPr>
                  <a:t>= (</a:t>
                </a:r>
                <a:r>
                  <a:rPr lang="en-US" sz="1400" dirty="0">
                    <a:effectLst/>
                    <a:latin typeface="CMMI10"/>
                  </a:rPr>
                  <a:t>V, E</a:t>
                </a:r>
                <a:r>
                  <a:rPr lang="en-US" sz="1400" dirty="0">
                    <a:effectLst/>
                    <a:latin typeface="CMR10"/>
                  </a:rPr>
                  <a:t>) be a graph, where </a:t>
                </a:r>
                <a:r>
                  <a:rPr lang="en-US" sz="1400" dirty="0">
                    <a:effectLst/>
                    <a:latin typeface="CMMI10"/>
                  </a:rPr>
                  <a:t>V </a:t>
                </a:r>
                <a:r>
                  <a:rPr lang="en-US" sz="1400" dirty="0">
                    <a:effectLst/>
                    <a:latin typeface="CMR10"/>
                  </a:rPr>
                  <a:t>represents the set of nodes and </a:t>
                </a:r>
                <a:r>
                  <a:rPr lang="en-US" sz="1400" dirty="0">
                    <a:effectLst/>
                    <a:latin typeface="CMMI10"/>
                  </a:rPr>
                  <a:t>E </a:t>
                </a:r>
                <a:r>
                  <a:rPr lang="en-US" sz="1400" dirty="0">
                    <a:effectLst/>
                    <a:latin typeface="CMR10"/>
                  </a:rPr>
                  <a:t>represents the set of edges. Shortest Path: Let </a:t>
                </a:r>
                <a:r>
                  <a:rPr lang="en-US" sz="1400" dirty="0">
                    <a:effectLst/>
                    <a:latin typeface="CMMI10"/>
                  </a:rPr>
                  <a:t>d</a:t>
                </a:r>
                <a:r>
                  <a:rPr lang="en-US" sz="1400" dirty="0">
                    <a:effectLst/>
                    <a:latin typeface="CMR10"/>
                  </a:rPr>
                  <a:t>(</a:t>
                </a:r>
                <a:r>
                  <a:rPr lang="en-US" sz="1400" dirty="0" err="1">
                    <a:effectLst/>
                    <a:latin typeface="CMMI10"/>
                  </a:rPr>
                  <a:t>u,v</a:t>
                </a:r>
                <a:r>
                  <a:rPr lang="en-US" sz="1400" dirty="0">
                    <a:effectLst/>
                    <a:latin typeface="CMR10"/>
                  </a:rPr>
                  <a:t>) represent the shortest path between nodes </a:t>
                </a:r>
                <a:r>
                  <a:rPr lang="en-US" sz="1400" dirty="0">
                    <a:effectLst/>
                    <a:latin typeface="CMMI10"/>
                  </a:rPr>
                  <a:t>u </a:t>
                </a:r>
                <a:r>
                  <a:rPr lang="en-US" sz="1400" dirty="0">
                    <a:effectLst/>
                    <a:latin typeface="CMR10"/>
                  </a:rPr>
                  <a:t>and </a:t>
                </a:r>
                <a:r>
                  <a:rPr lang="en-US" sz="1400" dirty="0">
                    <a:effectLst/>
                    <a:latin typeface="CMMI10"/>
                  </a:rPr>
                  <a:t>v </a:t>
                </a:r>
                <a:r>
                  <a:rPr lang="en-US" sz="1400" dirty="0">
                    <a:effectLst/>
                    <a:latin typeface="CMR10"/>
                  </a:rPr>
                  <a:t>in a graph. The shortest path problem can be formulated as finding the minimum value of </a:t>
                </a:r>
                <a:r>
                  <a:rPr lang="en-US" sz="1400" dirty="0">
                    <a:effectLst/>
                    <a:latin typeface="CMMI10"/>
                  </a:rPr>
                  <a:t>d</a:t>
                </a:r>
                <a:r>
                  <a:rPr lang="en-US" sz="1400" dirty="0">
                    <a:effectLst/>
                    <a:latin typeface="CMR10"/>
                  </a:rPr>
                  <a:t>(</a:t>
                </a:r>
                <a:r>
                  <a:rPr lang="en-US" sz="1400" dirty="0">
                    <a:effectLst/>
                    <a:latin typeface="CMMI10"/>
                  </a:rPr>
                  <a:t>u, v</a:t>
                </a:r>
                <a:r>
                  <a:rPr lang="en-US" sz="1400" dirty="0">
                    <a:effectLst/>
                    <a:latin typeface="CMR10"/>
                  </a:rPr>
                  <a:t>) for all pairs of nodes. </a:t>
                </a:r>
                <a:endParaRPr lang="en-US" sz="800" dirty="0"/>
              </a:p>
              <a:p>
                <a:pPr marL="0" indent="0">
                  <a:buNone/>
                </a:pPr>
                <a:r>
                  <a:rPr lang="en-US" sz="1800" b="1" dirty="0">
                    <a:effectLst/>
                    <a:latin typeface="CMBXTI10"/>
                  </a:rPr>
                  <a:t>Conditional Probability </a:t>
                </a:r>
                <a:endParaRPr lang="en-US" sz="1200" b="1" dirty="0"/>
              </a:p>
              <a:p>
                <a:pPr marL="347663" lvl="1" indent="-115888"/>
                <a:r>
                  <a:rPr lang="en-US" sz="1400" dirty="0">
                    <a:effectLst/>
                    <a:latin typeface="CMR10"/>
                  </a:rPr>
                  <a:t>Let </a:t>
                </a:r>
                <a:r>
                  <a:rPr lang="en-US" sz="1400" dirty="0">
                    <a:effectLst/>
                    <a:latin typeface="CMMI10"/>
                  </a:rPr>
                  <a:t>P</a:t>
                </a:r>
                <a:r>
                  <a:rPr lang="en-US" sz="1400" dirty="0">
                    <a:effectLst/>
                    <a:latin typeface="CMR10"/>
                  </a:rPr>
                  <a:t>(</a:t>
                </a:r>
                <a:r>
                  <a:rPr lang="en-US" sz="1400" dirty="0">
                    <a:effectLst/>
                    <a:latin typeface="CMMI10"/>
                  </a:rPr>
                  <a:t>A</a:t>
                </a:r>
                <a:r>
                  <a:rPr lang="en-US" sz="1400" dirty="0">
                    <a:effectLst/>
                    <a:latin typeface="CMR10"/>
                  </a:rPr>
                  <a:t>) represent the probability of event </a:t>
                </a:r>
                <a:r>
                  <a:rPr lang="en-US" sz="1400" dirty="0">
                    <a:effectLst/>
                    <a:latin typeface="CMMI10"/>
                  </a:rPr>
                  <a:t>A </a:t>
                </a:r>
                <a:r>
                  <a:rPr lang="en-US" sz="1400" dirty="0">
                    <a:effectLst/>
                    <a:latin typeface="CMR10"/>
                  </a:rPr>
                  <a:t>and </a:t>
                </a:r>
                <a:r>
                  <a:rPr lang="en-US" sz="1400" dirty="0">
                    <a:effectLst/>
                    <a:latin typeface="CMMI10"/>
                  </a:rPr>
                  <a:t>P</a:t>
                </a:r>
                <a:r>
                  <a:rPr lang="en-US" sz="1400" dirty="0">
                    <a:effectLst/>
                    <a:latin typeface="CMR10"/>
                  </a:rPr>
                  <a:t>(</a:t>
                </a:r>
                <a:r>
                  <a:rPr lang="en-US" sz="1400" dirty="0">
                    <a:effectLst/>
                    <a:latin typeface="CMMI10"/>
                  </a:rPr>
                  <a:t>B</a:t>
                </a:r>
                <a:r>
                  <a:rPr lang="en-US" sz="1400" dirty="0">
                    <a:effectLst/>
                    <a:latin typeface="CMR10"/>
                  </a:rPr>
                  <a:t>) represent the probability of event </a:t>
                </a:r>
                <a:r>
                  <a:rPr lang="en-US" sz="1400" dirty="0">
                    <a:effectLst/>
                    <a:latin typeface="CMMI10"/>
                  </a:rPr>
                  <a:t>B</a:t>
                </a:r>
                <a:r>
                  <a:rPr lang="en-US" sz="1400" dirty="0">
                    <a:effectLst/>
                    <a:latin typeface="CMR10"/>
                  </a:rPr>
                  <a:t>. The conditional probability of </a:t>
                </a:r>
                <a:r>
                  <a:rPr lang="en-US" sz="1400" dirty="0">
                    <a:effectLst/>
                    <a:latin typeface="CMMI10"/>
                  </a:rPr>
                  <a:t>A </a:t>
                </a:r>
                <a:r>
                  <a:rPr lang="en-US" sz="1400" dirty="0">
                    <a:effectLst/>
                    <a:latin typeface="CMR10"/>
                  </a:rPr>
                  <a:t>given </a:t>
                </a:r>
                <a:r>
                  <a:rPr lang="en-US" sz="1400" dirty="0">
                    <a:effectLst/>
                    <a:latin typeface="CMMI10"/>
                  </a:rPr>
                  <a:t>B </a:t>
                </a:r>
                <a:r>
                  <a:rPr lang="en-US" sz="1400" dirty="0">
                    <a:effectLst/>
                    <a:latin typeface="CMR10"/>
                  </a:rPr>
                  <a:t>is denoted as </a:t>
                </a:r>
                <a:r>
                  <a:rPr lang="en-US" sz="1400" dirty="0">
                    <a:effectLst/>
                    <a:latin typeface="CMMI10"/>
                  </a:rPr>
                  <a:t>P</a:t>
                </a:r>
                <a:r>
                  <a:rPr lang="en-US" sz="1400" dirty="0">
                    <a:effectLst/>
                    <a:latin typeface="CMR10"/>
                  </a:rPr>
                  <a:t>(</a:t>
                </a:r>
                <a:r>
                  <a:rPr lang="en-US" sz="1400" dirty="0">
                    <a:effectLst/>
                    <a:latin typeface="CMMI10"/>
                  </a:rPr>
                  <a:t>A</a:t>
                </a:r>
                <a:r>
                  <a:rPr lang="en-US" sz="1400" dirty="0">
                    <a:effectLst/>
                    <a:latin typeface="CMSY10"/>
                  </a:rPr>
                  <a:t>|</a:t>
                </a:r>
                <a:r>
                  <a:rPr lang="en-US" sz="1400" dirty="0">
                    <a:effectLst/>
                    <a:latin typeface="CMMI10"/>
                  </a:rPr>
                  <a:t>B</a:t>
                </a:r>
                <a:r>
                  <a:rPr lang="en-US" sz="1400" dirty="0">
                    <a:effectLst/>
                    <a:latin typeface="CMR10"/>
                  </a:rPr>
                  <a:t>) and can be calculated using Bayes’ theorem. </a:t>
                </a:r>
                <a:endParaRPr lang="en-US" sz="1400" dirty="0">
                  <a:latin typeface="CMR10"/>
                </a:endParaRPr>
              </a:p>
              <a:p>
                <a:pPr marL="0" indent="0">
                  <a:buNone/>
                </a:pPr>
                <a:r>
                  <a:rPr lang="en-US" sz="1800" b="1" dirty="0">
                    <a:effectLst/>
                    <a:latin typeface="CMBXTI10"/>
                  </a:rPr>
                  <a:t>Formal Systems </a:t>
                </a:r>
                <a:endParaRPr lang="en-US" sz="800" b="1" dirty="0"/>
              </a:p>
              <a:p>
                <a:pPr marL="347663" lvl="1" indent="-115888"/>
                <a:r>
                  <a:rPr lang="en-US" sz="1400" dirty="0">
                    <a:effectLst/>
                    <a:latin typeface="CMR10"/>
                  </a:rPr>
                  <a:t>Axiomatic System: Let </a:t>
                </a:r>
                <a:r>
                  <a:rPr lang="en-US" sz="1400" dirty="0">
                    <a:effectLst/>
                    <a:latin typeface="CMMI10"/>
                  </a:rPr>
                  <a:t>S </a:t>
                </a:r>
                <a:r>
                  <a:rPr lang="en-US" sz="1400" dirty="0">
                    <a:effectLst/>
                    <a:latin typeface="CMR10"/>
                  </a:rPr>
                  <a:t>be an axiomatic system with a set of axioms and a set of inference rules. A formal proof within the system can be represented as a sequence of statements, where each statement is either an axiom or derived using the inference rules.</a:t>
                </a:r>
                <a:endParaRPr lang="en-US" sz="400" dirty="0"/>
              </a:p>
            </p:txBody>
          </p:sp>
        </mc:Choice>
        <mc:Fallback xmlns="">
          <p:sp>
            <p:nvSpPr>
              <p:cNvPr id="3" name="Content Placeholder 2">
                <a:extLst>
                  <a:ext uri="{FF2B5EF4-FFF2-40B4-BE49-F238E27FC236}">
                    <a16:creationId xmlns:a16="http://schemas.microsoft.com/office/drawing/2014/main" id="{232BBA8B-9EBB-0322-14E4-80C906CFEA7C}"/>
                  </a:ext>
                </a:extLst>
              </p:cNvPr>
              <p:cNvSpPr>
                <a:spLocks noGrp="1" noRot="1" noChangeAspect="1" noMove="1" noResize="1" noEditPoints="1" noAdjustHandles="1" noChangeArrowheads="1" noChangeShapeType="1" noTextEdit="1"/>
              </p:cNvSpPr>
              <p:nvPr>
                <p:ph idx="1"/>
              </p:nvPr>
            </p:nvSpPr>
            <p:spPr>
              <a:xfrm>
                <a:off x="838200" y="1411550"/>
                <a:ext cx="8137634" cy="4765413"/>
              </a:xfrm>
              <a:blipFill>
                <a:blip r:embed="rId4"/>
                <a:stretch>
                  <a:fillRect l="-468" t="-1064"/>
                </a:stretch>
              </a:blipFill>
            </p:spPr>
            <p:txBody>
              <a:bodyPr/>
              <a:lstStyle/>
              <a:p>
                <a:r>
                  <a:rPr lang="en-US">
                    <a:noFill/>
                  </a:rPr>
                  <a:t> </a:t>
                </a:r>
              </a:p>
            </p:txBody>
          </p:sp>
        </mc:Fallback>
      </mc:AlternateContent>
    </p:spTree>
    <p:extLst>
      <p:ext uri="{BB962C8B-B14F-4D97-AF65-F5344CB8AC3E}">
        <p14:creationId xmlns:p14="http://schemas.microsoft.com/office/powerpoint/2010/main" val="526065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2|13.8|10.7|18.6|5.9|23.9|1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126980</TotalTime>
  <Words>3206</Words>
  <Application>Microsoft Macintosh PowerPoint</Application>
  <PresentationFormat>Widescreen</PresentationFormat>
  <Paragraphs>213</Paragraphs>
  <Slides>36</Slides>
  <Notes>7</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36</vt:i4>
      </vt:variant>
    </vt:vector>
  </HeadingPairs>
  <TitlesOfParts>
    <vt:vector size="56" baseType="lpstr">
      <vt:lpstr>CMBX10</vt:lpstr>
      <vt:lpstr>CMBX12</vt:lpstr>
      <vt:lpstr>CMBXTI10</vt:lpstr>
      <vt:lpstr>CMMI10</vt:lpstr>
      <vt:lpstr>CMR10</vt:lpstr>
      <vt:lpstr>CMSY10</vt:lpstr>
      <vt:lpstr>CMSY7</vt:lpstr>
      <vt:lpstr>CMTI10</vt:lpstr>
      <vt:lpstr>SFRM1000</vt:lpstr>
      <vt:lpstr>Soehne</vt:lpstr>
      <vt:lpstr>Söhne</vt:lpstr>
      <vt:lpstr>Arial</vt:lpstr>
      <vt:lpstr>Arial Black</vt:lpstr>
      <vt:lpstr>Calibri</vt:lpstr>
      <vt:lpstr>Calibri Light</vt:lpstr>
      <vt:lpstr>Cambria Math</vt:lpstr>
      <vt:lpstr>IBM Plex Sans</vt:lpstr>
      <vt:lpstr>Roboto</vt:lpstr>
      <vt:lpstr>Wingdings</vt:lpstr>
      <vt:lpstr>Office Theme</vt:lpstr>
      <vt:lpstr>A Survey of Reasoning with Foundation Models</vt:lpstr>
      <vt:lpstr>Why Reasoning?</vt:lpstr>
      <vt:lpstr>Emergent abilities of LLMs</vt:lpstr>
      <vt:lpstr>Broad types of reasoning</vt:lpstr>
      <vt:lpstr>PowerPoint Presentation</vt:lpstr>
      <vt:lpstr>Definition of Reasoning</vt:lpstr>
      <vt:lpstr>Types of Reasoning</vt:lpstr>
      <vt:lpstr>Taxonomies of Reasoning Tasks</vt:lpstr>
      <vt:lpstr>Mathematical Representations for Reasoning</vt:lpstr>
      <vt:lpstr>Examples of Foundation Models</vt:lpstr>
      <vt:lpstr>Taxonomy of Reasoning Tasks with Foundation Models  Only the representative approaches for each type of task are listed </vt:lpstr>
      <vt:lpstr>Common Sense Reasoning with FMs</vt:lpstr>
      <vt:lpstr>Common Sense Reasoning with FMs</vt:lpstr>
      <vt:lpstr>Common Sense Reasoning with FMs</vt:lpstr>
      <vt:lpstr>Common Sense Reasoning with FMs</vt:lpstr>
      <vt:lpstr>Mathematical Reasoning</vt:lpstr>
      <vt:lpstr>Arithmetic Reasoning</vt:lpstr>
      <vt:lpstr>Geometry Reasoning</vt:lpstr>
      <vt:lpstr>Automated Theorem Proving</vt:lpstr>
      <vt:lpstr>Scientific Reasoning</vt:lpstr>
      <vt:lpstr>Logical Reasoning</vt:lpstr>
      <vt:lpstr>Causal Reasoning</vt:lpstr>
      <vt:lpstr>Counterfactual Reasoning</vt:lpstr>
      <vt:lpstr>Visual Reasoning</vt:lpstr>
      <vt:lpstr>Audio Reasoning</vt:lpstr>
      <vt:lpstr>Multimodal Reasoning</vt:lpstr>
      <vt:lpstr>Agent Reasoning</vt:lpstr>
      <vt:lpstr>Agent Reasoning</vt:lpstr>
      <vt:lpstr>Reasoning in Autonomous Driving</vt:lpstr>
      <vt:lpstr>Other Tasks and Applications </vt:lpstr>
      <vt:lpstr>Datasets</vt:lpstr>
      <vt:lpstr>In-Context Learning</vt:lpstr>
      <vt:lpstr>Autonomous Agent</vt:lpstr>
      <vt:lpstr>Challenges, Limitations, and Risks</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522</cp:revision>
  <dcterms:created xsi:type="dcterms:W3CDTF">2023-08-05T21:07:28Z</dcterms:created>
  <dcterms:modified xsi:type="dcterms:W3CDTF">2024-02-25T05:16:00Z</dcterms:modified>
</cp:coreProperties>
</file>